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6.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7.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8.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9.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drawings/drawing10.xml" ContentType="application/vnd.openxmlformats-officedocument.drawingml.chartshapes+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drawings/drawing11.xml" ContentType="application/vnd.openxmlformats-officedocument.drawingml.chartshapes+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drawings/drawing12.xml" ContentType="application/vnd.openxmlformats-officedocument.drawingml.chartshapes+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drawings/drawing13.xml" ContentType="application/vnd.openxmlformats-officedocument.drawingml.chartshapes+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drawings/drawing14.xml" ContentType="application/vnd.openxmlformats-officedocument.drawingml.chartshapes+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drawings/drawing15.xml" ContentType="application/vnd.openxmlformats-officedocument.drawingml.chartshapes+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3" r:id="rId4"/>
    <p:sldId id="262" r:id="rId5"/>
    <p:sldId id="264" r:id="rId6"/>
    <p:sldId id="265" r:id="rId7"/>
    <p:sldId id="269" r:id="rId8"/>
    <p:sldId id="270" r:id="rId9"/>
    <p:sldId id="271" r:id="rId10"/>
    <p:sldId id="272" r:id="rId11"/>
    <p:sldId id="273" r:id="rId12"/>
    <p:sldId id="275" r:id="rId13"/>
    <p:sldId id="274" r:id="rId14"/>
    <p:sldId id="276" r:id="rId15"/>
    <p:sldId id="277" r:id="rId16"/>
    <p:sldId id="278" r:id="rId17"/>
    <p:sldId id="279" r:id="rId18"/>
    <p:sldId id="280" r:id="rId19"/>
    <p:sldId id="281" r:id="rId20"/>
    <p:sldId id="282" r:id="rId21"/>
    <p:sldId id="308" r:id="rId22"/>
    <p:sldId id="310" r:id="rId23"/>
    <p:sldId id="311" r:id="rId24"/>
    <p:sldId id="312" r:id="rId25"/>
    <p:sldId id="313" r:id="rId26"/>
    <p:sldId id="283" r:id="rId27"/>
    <p:sldId id="284" r:id="rId28"/>
    <p:sldId id="285" r:id="rId29"/>
    <p:sldId id="286" r:id="rId30"/>
    <p:sldId id="290" r:id="rId31"/>
    <p:sldId id="291" r:id="rId32"/>
    <p:sldId id="292" r:id="rId33"/>
    <p:sldId id="293" r:id="rId34"/>
    <p:sldId id="298" r:id="rId35"/>
    <p:sldId id="300" r:id="rId36"/>
    <p:sldId id="297" r:id="rId37"/>
    <p:sldId id="301" r:id="rId38"/>
    <p:sldId id="302" r:id="rId39"/>
    <p:sldId id="266" r:id="rId40"/>
    <p:sldId id="267" r:id="rId41"/>
    <p:sldId id="268" r:id="rId42"/>
    <p:sldId id="30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5"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file:///H:\OrganicLeadWork\Demographics\Retention\Analysis\Graphs.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oleObject" Target="file:///E:\OrganicLeadWork\Demographics\Retention\Analysis\Graph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E:\OrganicLeadWork\Demographics\Retention\Analysis\Graph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E:\OrganicLeadWork\Demographics\Retention\Analysis\Graph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E:\OrganicLeadWork\Demographics\Retention\Analysis\Graph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E:\OrganicLeadWork\Demographics\Retention\Analysis\Graph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E:\OrganicLeadWork\Demographics\Retention\Analysis\Graphs.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H:\OrganicLeadWork\Demographics\Retention\Analysis\Graphs.xlsx" TargetMode="Externa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chartUserShapes" Target="../drawings/drawing10.xml"/></Relationships>
</file>

<file path=ppt/charts/_rels/chart17.xml.rels><?xml version="1.0" encoding="UTF-8" standalone="yes"?>
<Relationships xmlns="http://schemas.openxmlformats.org/package/2006/relationships"><Relationship Id="rId3" Type="http://schemas.openxmlformats.org/officeDocument/2006/relationships/oleObject" Target="file:///H:\OrganicLeadWork\Demographics\Retention\Analysis\Graphs.xlsx" TargetMode="Externa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chartUserShapes" Target="../drawings/drawing11.xml"/></Relationships>
</file>

<file path=ppt/charts/_rels/chart18.xml.rels><?xml version="1.0" encoding="UTF-8" standalone="yes"?>
<Relationships xmlns="http://schemas.openxmlformats.org/package/2006/relationships"><Relationship Id="rId3" Type="http://schemas.openxmlformats.org/officeDocument/2006/relationships/oleObject" Target="file:///H:\OrganicLeadWork\Demographics\Retention\Analysis\Graphs.xlsx" TargetMode="Externa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chartUserShapes" Target="../drawings/drawing12.xml"/></Relationships>
</file>

<file path=ppt/charts/_rels/chart19.xml.rels><?xml version="1.0" encoding="UTF-8" standalone="yes"?>
<Relationships xmlns="http://schemas.openxmlformats.org/package/2006/relationships"><Relationship Id="rId3" Type="http://schemas.openxmlformats.org/officeDocument/2006/relationships/oleObject" Target="file:///H:\OrganicLeadWork\Demographics\Retention\Analysis\Graphs.xlsx" TargetMode="Externa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chartUserShapes" Target="../drawings/drawing13.xml"/></Relationships>
</file>

<file path=ppt/charts/_rels/chart2.xml.rels><?xml version="1.0" encoding="UTF-8" standalone="yes"?>
<Relationships xmlns="http://schemas.openxmlformats.org/package/2006/relationships"><Relationship Id="rId3" Type="http://schemas.openxmlformats.org/officeDocument/2006/relationships/oleObject" Target="file:///H:\OrganicLeadWork\Demographics\Retention\Analysis\Graphs.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20.xml.rels><?xml version="1.0" encoding="UTF-8" standalone="yes"?>
<Relationships xmlns="http://schemas.openxmlformats.org/package/2006/relationships"><Relationship Id="rId3" Type="http://schemas.openxmlformats.org/officeDocument/2006/relationships/oleObject" Target="file:///H:\OrganicLeadWork\Demographics\Retention\Analysis\Graphs.xlsx" TargetMode="Externa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chartUserShapes" Target="../drawings/drawing14.xml"/></Relationships>
</file>

<file path=ppt/charts/_rels/chart21.xml.rels><?xml version="1.0" encoding="UTF-8" standalone="yes"?>
<Relationships xmlns="http://schemas.openxmlformats.org/package/2006/relationships"><Relationship Id="rId3" Type="http://schemas.openxmlformats.org/officeDocument/2006/relationships/oleObject" Target="file:///H:\OrganicLeadWork\Demographics\Retention\Analysis\Graphs.xlsx" TargetMode="Externa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chartUserShapes" Target="../drawings/drawing15.xml"/></Relationships>
</file>

<file path=ppt/charts/_rels/chart22.xml.rels><?xml version="1.0" encoding="UTF-8" standalone="yes"?>
<Relationships xmlns="http://schemas.openxmlformats.org/package/2006/relationships"><Relationship Id="rId3" Type="http://schemas.openxmlformats.org/officeDocument/2006/relationships/oleObject" Target="file:///E:\OrganicLeadWork\Demographics\Retention\Analysis\Graphs.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E:\OrganicLeadWork\Demographics\Retention\Analysis\Graphs.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E:\OrganicLeadWork\Demographics\Retention\Analysis\Graphs.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E:\OrganicLeadWork\Demographics\Retention\Analysis\Graphs.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E:\OrganicLeadWork\Demographics\Retention\Analysis\Graphs.xlsx" TargetMode="External"/><Relationship Id="rId2" Type="http://schemas.microsoft.com/office/2011/relationships/chartColorStyle" Target="colors26.xml"/><Relationship Id="rId1" Type="http://schemas.microsoft.com/office/2011/relationships/chartStyle" Target="style26.xml"/></Relationships>
</file>

<file path=ppt/charts/_rels/chart3.xml.rels><?xml version="1.0" encoding="UTF-8" standalone="yes"?>
<Relationships xmlns="http://schemas.openxmlformats.org/package/2006/relationships"><Relationship Id="rId3" Type="http://schemas.openxmlformats.org/officeDocument/2006/relationships/oleObject" Target="file:///H:\OrganicLeadWork\Demographics\Retention\Analysis\Graphs.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oleObject" Target="file:///H:\OrganicLeadWork\Demographics\Retention\Analysis\Graphs.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oleObject" Target="file:///H:\OrganicLeadWork\Demographics\Retention\Analysis\Graphs.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5.xml"/></Relationships>
</file>

<file path=ppt/charts/_rels/chart6.xml.rels><?xml version="1.0" encoding="UTF-8" standalone="yes"?>
<Relationships xmlns="http://schemas.openxmlformats.org/package/2006/relationships"><Relationship Id="rId3" Type="http://schemas.openxmlformats.org/officeDocument/2006/relationships/oleObject" Target="file:///H:\OrganicLeadWork\Demographics\Retention\Analysis\Graphs.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6.xml"/></Relationships>
</file>

<file path=ppt/charts/_rels/chart7.xml.rels><?xml version="1.0" encoding="UTF-8" standalone="yes"?>
<Relationships xmlns="http://schemas.openxmlformats.org/package/2006/relationships"><Relationship Id="rId3" Type="http://schemas.openxmlformats.org/officeDocument/2006/relationships/oleObject" Target="file:///H:\OrganicLeadWork\Demographics\Retention\Analysis\Graphs.xlsx"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7.xml"/></Relationships>
</file>

<file path=ppt/charts/_rels/chart8.xml.rels><?xml version="1.0" encoding="UTF-8" standalone="yes"?>
<Relationships xmlns="http://schemas.openxmlformats.org/package/2006/relationships"><Relationship Id="rId3" Type="http://schemas.openxmlformats.org/officeDocument/2006/relationships/oleObject" Target="file:///H:\OrganicLeadWork\Demographics\Retention\Analysis\Graphs.xlsx" TargetMode="Externa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8.xml"/></Relationships>
</file>

<file path=ppt/charts/_rels/chart9.xml.rels><?xml version="1.0" encoding="UTF-8" standalone="yes"?>
<Relationships xmlns="http://schemas.openxmlformats.org/package/2006/relationships"><Relationship Id="rId3" Type="http://schemas.openxmlformats.org/officeDocument/2006/relationships/oleObject" Target="file:///H:\OrganicLeadWork\Demographics\Retention\Analysis\Graphs.xlsx" TargetMode="Externa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All</a:t>
            </a:r>
            <a:r>
              <a:rPr lang="en-US" baseline="0"/>
              <a:t> Course Pairs</a:t>
            </a:r>
            <a:endParaRPr lang="en-US"/>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Sheet1!$A$5</c:f>
              <c:strCache>
                <c:ptCount val="1"/>
                <c:pt idx="0">
                  <c:v>A</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Sheet1!$B$4:$D$4</c:f>
              <c:strCache>
                <c:ptCount val="3"/>
                <c:pt idx="0">
                  <c:v>A</c:v>
                </c:pt>
                <c:pt idx="1">
                  <c:v>B</c:v>
                </c:pt>
                <c:pt idx="2">
                  <c:v>C</c:v>
                </c:pt>
              </c:strCache>
            </c:strRef>
          </c:cat>
          <c:val>
            <c:numRef>
              <c:f>Sheet1!$B$5:$D$5</c:f>
              <c:numCache>
                <c:formatCode>0.00%</c:formatCode>
                <c:ptCount val="3"/>
                <c:pt idx="0">
                  <c:v>0.5403</c:v>
                </c:pt>
                <c:pt idx="1">
                  <c:v>0.14269999999999999</c:v>
                </c:pt>
                <c:pt idx="2">
                  <c:v>4.07E-2</c:v>
                </c:pt>
              </c:numCache>
            </c:numRef>
          </c:val>
          <c:extLst>
            <c:ext xmlns:c16="http://schemas.microsoft.com/office/drawing/2014/chart" uri="{C3380CC4-5D6E-409C-BE32-E72D297353CC}">
              <c16:uniqueId val="{00000000-B050-4FAD-955B-8691C0D0DDC4}"/>
            </c:ext>
          </c:extLst>
        </c:ser>
        <c:ser>
          <c:idx val="1"/>
          <c:order val="1"/>
          <c:tx>
            <c:strRef>
              <c:f>Sheet1!$A$6</c:f>
              <c:strCache>
                <c:ptCount val="1"/>
                <c:pt idx="0">
                  <c:v>B</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Sheet1!$B$4:$D$4</c:f>
              <c:strCache>
                <c:ptCount val="3"/>
                <c:pt idx="0">
                  <c:v>A</c:v>
                </c:pt>
                <c:pt idx="1">
                  <c:v>B</c:v>
                </c:pt>
                <c:pt idx="2">
                  <c:v>C</c:v>
                </c:pt>
              </c:strCache>
            </c:strRef>
          </c:cat>
          <c:val>
            <c:numRef>
              <c:f>Sheet1!$B$6:$D$6</c:f>
              <c:numCache>
                <c:formatCode>0.00%</c:formatCode>
                <c:ptCount val="3"/>
                <c:pt idx="0">
                  <c:v>0.27279999999999999</c:v>
                </c:pt>
                <c:pt idx="1">
                  <c:v>0.3291</c:v>
                </c:pt>
                <c:pt idx="2">
                  <c:v>0.1694</c:v>
                </c:pt>
              </c:numCache>
            </c:numRef>
          </c:val>
          <c:extLst>
            <c:ext xmlns:c16="http://schemas.microsoft.com/office/drawing/2014/chart" uri="{C3380CC4-5D6E-409C-BE32-E72D297353CC}">
              <c16:uniqueId val="{00000001-B050-4FAD-955B-8691C0D0DDC4}"/>
            </c:ext>
          </c:extLst>
        </c:ser>
        <c:ser>
          <c:idx val="2"/>
          <c:order val="2"/>
          <c:tx>
            <c:strRef>
              <c:f>Sheet1!$A$7</c:f>
              <c:strCache>
                <c:ptCount val="1"/>
                <c:pt idx="0">
                  <c:v>C</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Sheet1!$B$4:$D$4</c:f>
              <c:strCache>
                <c:ptCount val="3"/>
                <c:pt idx="0">
                  <c:v>A</c:v>
                </c:pt>
                <c:pt idx="1">
                  <c:v>B</c:v>
                </c:pt>
                <c:pt idx="2">
                  <c:v>C</c:v>
                </c:pt>
              </c:strCache>
            </c:strRef>
          </c:cat>
          <c:val>
            <c:numRef>
              <c:f>Sheet1!$B$7:$D$7</c:f>
              <c:numCache>
                <c:formatCode>0.00%</c:formatCode>
                <c:ptCount val="3"/>
                <c:pt idx="0">
                  <c:v>7.3999999999999996E-2</c:v>
                </c:pt>
                <c:pt idx="1">
                  <c:v>0.26379999999999998</c:v>
                </c:pt>
                <c:pt idx="2">
                  <c:v>0.31890000000000002</c:v>
                </c:pt>
              </c:numCache>
            </c:numRef>
          </c:val>
          <c:extLst>
            <c:ext xmlns:c16="http://schemas.microsoft.com/office/drawing/2014/chart" uri="{C3380CC4-5D6E-409C-BE32-E72D297353CC}">
              <c16:uniqueId val="{00000002-B050-4FAD-955B-8691C0D0DDC4}"/>
            </c:ext>
          </c:extLst>
        </c:ser>
        <c:ser>
          <c:idx val="3"/>
          <c:order val="3"/>
          <c:tx>
            <c:strRef>
              <c:f>Sheet1!$A$8</c:f>
              <c:strCache>
                <c:ptCount val="1"/>
                <c:pt idx="0">
                  <c:v>D</c:v>
                </c:pt>
              </c:strCache>
            </c:strRef>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cat>
            <c:strRef>
              <c:f>Sheet1!$B$4:$D$4</c:f>
              <c:strCache>
                <c:ptCount val="3"/>
                <c:pt idx="0">
                  <c:v>A</c:v>
                </c:pt>
                <c:pt idx="1">
                  <c:v>B</c:v>
                </c:pt>
                <c:pt idx="2">
                  <c:v>C</c:v>
                </c:pt>
              </c:strCache>
            </c:strRef>
          </c:cat>
          <c:val>
            <c:numRef>
              <c:f>Sheet1!$B$8:$D$8</c:f>
              <c:numCache>
                <c:formatCode>0.00%</c:formatCode>
                <c:ptCount val="3"/>
                <c:pt idx="0">
                  <c:v>9.5999999999999992E-3</c:v>
                </c:pt>
                <c:pt idx="1">
                  <c:v>6.2799999999999995E-2</c:v>
                </c:pt>
                <c:pt idx="2">
                  <c:v>0.12130000000000001</c:v>
                </c:pt>
              </c:numCache>
            </c:numRef>
          </c:val>
          <c:extLst>
            <c:ext xmlns:c16="http://schemas.microsoft.com/office/drawing/2014/chart" uri="{C3380CC4-5D6E-409C-BE32-E72D297353CC}">
              <c16:uniqueId val="{00000003-B050-4FAD-955B-8691C0D0DDC4}"/>
            </c:ext>
          </c:extLst>
        </c:ser>
        <c:ser>
          <c:idx val="4"/>
          <c:order val="4"/>
          <c:tx>
            <c:strRef>
              <c:f>Sheet1!$A$9</c:f>
              <c:strCache>
                <c:ptCount val="1"/>
                <c:pt idx="0">
                  <c:v>F</c:v>
                </c:pt>
              </c:strCache>
            </c:strRef>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cat>
            <c:strRef>
              <c:f>Sheet1!$B$4:$D$4</c:f>
              <c:strCache>
                <c:ptCount val="3"/>
                <c:pt idx="0">
                  <c:v>A</c:v>
                </c:pt>
                <c:pt idx="1">
                  <c:v>B</c:v>
                </c:pt>
                <c:pt idx="2">
                  <c:v>C</c:v>
                </c:pt>
              </c:strCache>
            </c:strRef>
          </c:cat>
          <c:val>
            <c:numRef>
              <c:f>Sheet1!$B$9:$D$9</c:f>
              <c:numCache>
                <c:formatCode>0.00%</c:formatCode>
                <c:ptCount val="3"/>
                <c:pt idx="0">
                  <c:v>7.1999999999999998E-3</c:v>
                </c:pt>
                <c:pt idx="1">
                  <c:v>3.2300000000000002E-2</c:v>
                </c:pt>
                <c:pt idx="2">
                  <c:v>6.4000000000000001E-2</c:v>
                </c:pt>
              </c:numCache>
            </c:numRef>
          </c:val>
          <c:extLst>
            <c:ext xmlns:c16="http://schemas.microsoft.com/office/drawing/2014/chart" uri="{C3380CC4-5D6E-409C-BE32-E72D297353CC}">
              <c16:uniqueId val="{00000004-B050-4FAD-955B-8691C0D0DDC4}"/>
            </c:ext>
          </c:extLst>
        </c:ser>
        <c:ser>
          <c:idx val="5"/>
          <c:order val="5"/>
          <c:tx>
            <c:strRef>
              <c:f>Sheet1!$A$10</c:f>
              <c:strCache>
                <c:ptCount val="1"/>
                <c:pt idx="0">
                  <c:v>W/WE/WF/WP</c:v>
                </c:pt>
              </c:strCache>
            </c:strRef>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cat>
            <c:strRef>
              <c:f>Sheet1!$B$4:$D$4</c:f>
              <c:strCache>
                <c:ptCount val="3"/>
                <c:pt idx="0">
                  <c:v>A</c:v>
                </c:pt>
                <c:pt idx="1">
                  <c:v>B</c:v>
                </c:pt>
                <c:pt idx="2">
                  <c:v>C</c:v>
                </c:pt>
              </c:strCache>
            </c:strRef>
          </c:cat>
          <c:val>
            <c:numRef>
              <c:f>Sheet1!$B$10:$D$10</c:f>
              <c:numCache>
                <c:formatCode>0.00%</c:formatCode>
                <c:ptCount val="3"/>
                <c:pt idx="0">
                  <c:v>9.6100000000000005E-2</c:v>
                </c:pt>
                <c:pt idx="1">
                  <c:v>0.16930000000000001</c:v>
                </c:pt>
                <c:pt idx="2">
                  <c:v>0.28570000000000001</c:v>
                </c:pt>
              </c:numCache>
            </c:numRef>
          </c:val>
          <c:extLst>
            <c:ext xmlns:c16="http://schemas.microsoft.com/office/drawing/2014/chart" uri="{C3380CC4-5D6E-409C-BE32-E72D297353CC}">
              <c16:uniqueId val="{00000005-B050-4FAD-955B-8691C0D0DDC4}"/>
            </c:ext>
          </c:extLst>
        </c:ser>
        <c:dLbls>
          <c:showLegendKey val="0"/>
          <c:showVal val="0"/>
          <c:showCatName val="0"/>
          <c:showSerName val="0"/>
          <c:showPercent val="0"/>
          <c:showBubbleSize val="0"/>
        </c:dLbls>
        <c:gapWidth val="65"/>
        <c:shape val="box"/>
        <c:axId val="1232893359"/>
        <c:axId val="1232895439"/>
        <c:axId val="0"/>
      </c:bar3DChart>
      <c:catAx>
        <c:axId val="1232893359"/>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Grade in First Course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232895439"/>
        <c:crosses val="autoZero"/>
        <c:auto val="1"/>
        <c:lblAlgn val="ctr"/>
        <c:lblOffset val="100"/>
        <c:noMultiLvlLbl val="0"/>
      </c:catAx>
      <c:valAx>
        <c:axId val="1232895439"/>
        <c:scaling>
          <c:orientation val="minMax"/>
          <c:max val="0.70000000000000007"/>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Percentage</a:t>
                </a:r>
                <a:r>
                  <a:rPr lang="en-US" baseline="0"/>
                  <a:t> of Students</a:t>
                </a:r>
                <a:endParaRPr lang="en-US"/>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232893359"/>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Overall</a:t>
            </a:r>
            <a:r>
              <a:rPr lang="en-US" baseline="0" dirty="0"/>
              <a:t> </a:t>
            </a:r>
            <a:r>
              <a:rPr lang="en-US" dirty="0"/>
              <a:t>Grade Distribution</a:t>
            </a:r>
            <a:r>
              <a:rPr lang="en-US" baseline="0" dirty="0"/>
              <a:t> of Incoming Students</a:t>
            </a:r>
            <a:endParaRPr lang="en-US" dirty="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2"/>
          <c:order val="0"/>
          <c:tx>
            <c:strRef>
              <c:f>OverAllbyEthnicity!$D$12</c:f>
              <c:strCache>
                <c:ptCount val="1"/>
                <c:pt idx="0">
                  <c:v>C</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OverAllbyEthnicity!$A$13:$A$18</c:f>
              <c:strCache>
                <c:ptCount val="6"/>
                <c:pt idx="0">
                  <c:v>All</c:v>
                </c:pt>
                <c:pt idx="1">
                  <c:v>White/Caucasian</c:v>
                </c:pt>
                <c:pt idx="2">
                  <c:v>Asian</c:v>
                </c:pt>
                <c:pt idx="3">
                  <c:v>Black/African American</c:v>
                </c:pt>
                <c:pt idx="4">
                  <c:v>Hispanic</c:v>
                </c:pt>
                <c:pt idx="5">
                  <c:v>Multiracial</c:v>
                </c:pt>
              </c:strCache>
            </c:strRef>
          </c:cat>
          <c:val>
            <c:numRef>
              <c:f>OverAllbyEthnicity!$D$13:$D$18</c:f>
              <c:numCache>
                <c:formatCode>General</c:formatCode>
                <c:ptCount val="6"/>
                <c:pt idx="0">
                  <c:v>1204</c:v>
                </c:pt>
                <c:pt idx="1">
                  <c:v>578</c:v>
                </c:pt>
                <c:pt idx="2">
                  <c:v>84</c:v>
                </c:pt>
                <c:pt idx="3">
                  <c:v>201</c:v>
                </c:pt>
                <c:pt idx="4">
                  <c:v>211</c:v>
                </c:pt>
                <c:pt idx="5">
                  <c:v>33</c:v>
                </c:pt>
              </c:numCache>
            </c:numRef>
          </c:val>
          <c:extLst>
            <c:ext xmlns:c16="http://schemas.microsoft.com/office/drawing/2014/chart" uri="{C3380CC4-5D6E-409C-BE32-E72D297353CC}">
              <c16:uniqueId val="{00000000-B1A7-4557-A4ED-C84D2A1A213C}"/>
            </c:ext>
          </c:extLst>
        </c:ser>
        <c:ser>
          <c:idx val="1"/>
          <c:order val="1"/>
          <c:tx>
            <c:strRef>
              <c:f>OverAllbyEthnicity!$C$12</c:f>
              <c:strCache>
                <c:ptCount val="1"/>
                <c:pt idx="0">
                  <c:v>B</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OverAllbyEthnicity!$A$13:$A$18</c:f>
              <c:strCache>
                <c:ptCount val="6"/>
                <c:pt idx="0">
                  <c:v>All</c:v>
                </c:pt>
                <c:pt idx="1">
                  <c:v>White/Caucasian</c:v>
                </c:pt>
                <c:pt idx="2">
                  <c:v>Asian</c:v>
                </c:pt>
                <c:pt idx="3">
                  <c:v>Black/African American</c:v>
                </c:pt>
                <c:pt idx="4">
                  <c:v>Hispanic</c:v>
                </c:pt>
                <c:pt idx="5">
                  <c:v>Multiracial</c:v>
                </c:pt>
              </c:strCache>
            </c:strRef>
          </c:cat>
          <c:val>
            <c:numRef>
              <c:f>OverAllbyEthnicity!$C$13:$C$18</c:f>
              <c:numCache>
                <c:formatCode>General</c:formatCode>
                <c:ptCount val="6"/>
                <c:pt idx="0">
                  <c:v>1577</c:v>
                </c:pt>
                <c:pt idx="1">
                  <c:v>835</c:v>
                </c:pt>
                <c:pt idx="2">
                  <c:v>174</c:v>
                </c:pt>
                <c:pt idx="3">
                  <c:v>187</c:v>
                </c:pt>
                <c:pt idx="4">
                  <c:v>175</c:v>
                </c:pt>
                <c:pt idx="5">
                  <c:v>43</c:v>
                </c:pt>
              </c:numCache>
            </c:numRef>
          </c:val>
          <c:extLst>
            <c:ext xmlns:c16="http://schemas.microsoft.com/office/drawing/2014/chart" uri="{C3380CC4-5D6E-409C-BE32-E72D297353CC}">
              <c16:uniqueId val="{00000001-B1A7-4557-A4ED-C84D2A1A213C}"/>
            </c:ext>
          </c:extLst>
        </c:ser>
        <c:ser>
          <c:idx val="0"/>
          <c:order val="2"/>
          <c:tx>
            <c:strRef>
              <c:f>OverAllbyEthnicity!$B$12</c:f>
              <c:strCache>
                <c:ptCount val="1"/>
                <c:pt idx="0">
                  <c:v>A</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OverAllbyEthnicity!$A$13:$A$18</c:f>
              <c:strCache>
                <c:ptCount val="6"/>
                <c:pt idx="0">
                  <c:v>All</c:v>
                </c:pt>
                <c:pt idx="1">
                  <c:v>White/Caucasian</c:v>
                </c:pt>
                <c:pt idx="2">
                  <c:v>Asian</c:v>
                </c:pt>
                <c:pt idx="3">
                  <c:v>Black/African American</c:v>
                </c:pt>
                <c:pt idx="4">
                  <c:v>Hispanic</c:v>
                </c:pt>
                <c:pt idx="5">
                  <c:v>Multiracial</c:v>
                </c:pt>
              </c:strCache>
            </c:strRef>
          </c:cat>
          <c:val>
            <c:numRef>
              <c:f>OverAllbyEthnicity!$B$13:$B$18</c:f>
              <c:numCache>
                <c:formatCode>General</c:formatCode>
                <c:ptCount val="6"/>
                <c:pt idx="0">
                  <c:v>1675</c:v>
                </c:pt>
                <c:pt idx="1">
                  <c:v>933</c:v>
                </c:pt>
                <c:pt idx="2">
                  <c:v>221</c:v>
                </c:pt>
                <c:pt idx="3">
                  <c:v>117</c:v>
                </c:pt>
                <c:pt idx="4">
                  <c:v>150</c:v>
                </c:pt>
                <c:pt idx="5">
                  <c:v>45</c:v>
                </c:pt>
              </c:numCache>
            </c:numRef>
          </c:val>
          <c:extLst>
            <c:ext xmlns:c16="http://schemas.microsoft.com/office/drawing/2014/chart" uri="{C3380CC4-5D6E-409C-BE32-E72D297353CC}">
              <c16:uniqueId val="{00000002-B1A7-4557-A4ED-C84D2A1A213C}"/>
            </c:ext>
          </c:extLst>
        </c:ser>
        <c:dLbls>
          <c:showLegendKey val="0"/>
          <c:showVal val="0"/>
          <c:showCatName val="0"/>
          <c:showSerName val="0"/>
          <c:showPercent val="0"/>
          <c:showBubbleSize val="0"/>
        </c:dLbls>
        <c:gapWidth val="150"/>
        <c:shape val="box"/>
        <c:axId val="1769163423"/>
        <c:axId val="1769182143"/>
        <c:axId val="0"/>
      </c:bar3DChart>
      <c:catAx>
        <c:axId val="176916342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69182143"/>
        <c:crosses val="autoZero"/>
        <c:auto val="1"/>
        <c:lblAlgn val="ctr"/>
        <c:lblOffset val="100"/>
        <c:noMultiLvlLbl val="0"/>
      </c:catAx>
      <c:valAx>
        <c:axId val="1769182143"/>
        <c:scaling>
          <c:orientation val="minMax"/>
        </c:scaling>
        <c:delete val="0"/>
        <c:axPos val="l"/>
        <c:majorGridlines>
          <c:spPr>
            <a:ln w="9525" cap="flat" cmpd="sng" algn="ctr">
              <a:solidFill>
                <a:schemeClr val="dk1">
                  <a:lumMod val="50000"/>
                  <a:lumOff val="5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691634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Incoming Grade Distribution </a:t>
            </a:r>
          </a:p>
          <a:p>
            <a:pPr>
              <a:defRPr/>
            </a:pPr>
            <a:r>
              <a:rPr lang="en-US" dirty="0"/>
              <a:t>(Starting in Online)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2"/>
          <c:order val="0"/>
          <c:tx>
            <c:strRef>
              <c:f>EthIn!$D$74</c:f>
              <c:strCache>
                <c:ptCount val="1"/>
                <c:pt idx="0">
                  <c:v>C</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EthIn!$A$75:$A$79</c:f>
              <c:strCache>
                <c:ptCount val="5"/>
                <c:pt idx="0">
                  <c:v>All</c:v>
                </c:pt>
                <c:pt idx="1">
                  <c:v>White/Caucasian</c:v>
                </c:pt>
                <c:pt idx="2">
                  <c:v>Asian</c:v>
                </c:pt>
                <c:pt idx="3">
                  <c:v>Black/African American</c:v>
                </c:pt>
                <c:pt idx="4">
                  <c:v>Hispanic</c:v>
                </c:pt>
              </c:strCache>
            </c:strRef>
          </c:cat>
          <c:val>
            <c:numRef>
              <c:f>EthIn!$D$75:$D$79</c:f>
              <c:numCache>
                <c:formatCode>General</c:formatCode>
                <c:ptCount val="5"/>
                <c:pt idx="0">
                  <c:v>131</c:v>
                </c:pt>
                <c:pt idx="1">
                  <c:v>126</c:v>
                </c:pt>
                <c:pt idx="2">
                  <c:v>66</c:v>
                </c:pt>
                <c:pt idx="3">
                  <c:v>46</c:v>
                </c:pt>
                <c:pt idx="4">
                  <c:v>32</c:v>
                </c:pt>
              </c:numCache>
            </c:numRef>
          </c:val>
          <c:extLst>
            <c:ext xmlns:c16="http://schemas.microsoft.com/office/drawing/2014/chart" uri="{C3380CC4-5D6E-409C-BE32-E72D297353CC}">
              <c16:uniqueId val="{00000000-F9F9-4635-8449-184829138F08}"/>
            </c:ext>
          </c:extLst>
        </c:ser>
        <c:ser>
          <c:idx val="1"/>
          <c:order val="1"/>
          <c:tx>
            <c:strRef>
              <c:f>EthIn!$C$74</c:f>
              <c:strCache>
                <c:ptCount val="1"/>
                <c:pt idx="0">
                  <c:v>B</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EthIn!$A$75:$A$79</c:f>
              <c:strCache>
                <c:ptCount val="5"/>
                <c:pt idx="0">
                  <c:v>All</c:v>
                </c:pt>
                <c:pt idx="1">
                  <c:v>White/Caucasian</c:v>
                </c:pt>
                <c:pt idx="2">
                  <c:v>Asian</c:v>
                </c:pt>
                <c:pt idx="3">
                  <c:v>Black/African American</c:v>
                </c:pt>
                <c:pt idx="4">
                  <c:v>Hispanic</c:v>
                </c:pt>
              </c:strCache>
            </c:strRef>
          </c:cat>
          <c:val>
            <c:numRef>
              <c:f>EthIn!$C$75:$C$79</c:f>
              <c:numCache>
                <c:formatCode>General</c:formatCode>
                <c:ptCount val="5"/>
                <c:pt idx="0">
                  <c:v>170</c:v>
                </c:pt>
                <c:pt idx="1">
                  <c:v>166</c:v>
                </c:pt>
                <c:pt idx="2">
                  <c:v>142</c:v>
                </c:pt>
                <c:pt idx="3">
                  <c:v>49</c:v>
                </c:pt>
                <c:pt idx="4">
                  <c:v>39</c:v>
                </c:pt>
              </c:numCache>
            </c:numRef>
          </c:val>
          <c:extLst>
            <c:ext xmlns:c16="http://schemas.microsoft.com/office/drawing/2014/chart" uri="{C3380CC4-5D6E-409C-BE32-E72D297353CC}">
              <c16:uniqueId val="{00000001-F9F9-4635-8449-184829138F08}"/>
            </c:ext>
          </c:extLst>
        </c:ser>
        <c:ser>
          <c:idx val="0"/>
          <c:order val="2"/>
          <c:tx>
            <c:strRef>
              <c:f>EthIn!$B$74</c:f>
              <c:strCache>
                <c:ptCount val="1"/>
                <c:pt idx="0">
                  <c:v>A</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EthIn!$A$75:$A$79</c:f>
              <c:strCache>
                <c:ptCount val="5"/>
                <c:pt idx="0">
                  <c:v>All</c:v>
                </c:pt>
                <c:pt idx="1">
                  <c:v>White/Caucasian</c:v>
                </c:pt>
                <c:pt idx="2">
                  <c:v>Asian</c:v>
                </c:pt>
                <c:pt idx="3">
                  <c:v>Black/African American</c:v>
                </c:pt>
                <c:pt idx="4">
                  <c:v>Hispanic</c:v>
                </c:pt>
              </c:strCache>
            </c:strRef>
          </c:cat>
          <c:val>
            <c:numRef>
              <c:f>EthIn!$B$75:$B$79</c:f>
              <c:numCache>
                <c:formatCode>General</c:formatCode>
                <c:ptCount val="5"/>
                <c:pt idx="0">
                  <c:v>201</c:v>
                </c:pt>
                <c:pt idx="1">
                  <c:v>192</c:v>
                </c:pt>
                <c:pt idx="2">
                  <c:v>159</c:v>
                </c:pt>
                <c:pt idx="3">
                  <c:v>24</c:v>
                </c:pt>
                <c:pt idx="4">
                  <c:v>34</c:v>
                </c:pt>
              </c:numCache>
            </c:numRef>
          </c:val>
          <c:extLst>
            <c:ext xmlns:c16="http://schemas.microsoft.com/office/drawing/2014/chart" uri="{C3380CC4-5D6E-409C-BE32-E72D297353CC}">
              <c16:uniqueId val="{00000002-F9F9-4635-8449-184829138F08}"/>
            </c:ext>
          </c:extLst>
        </c:ser>
        <c:dLbls>
          <c:showLegendKey val="0"/>
          <c:showVal val="0"/>
          <c:showCatName val="0"/>
          <c:showSerName val="0"/>
          <c:showPercent val="0"/>
          <c:showBubbleSize val="0"/>
        </c:dLbls>
        <c:gapWidth val="150"/>
        <c:shape val="box"/>
        <c:axId val="1452036351"/>
        <c:axId val="1452035935"/>
        <c:axId val="0"/>
      </c:bar3DChart>
      <c:catAx>
        <c:axId val="145203635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52035935"/>
        <c:crosses val="autoZero"/>
        <c:auto val="1"/>
        <c:lblAlgn val="ctr"/>
        <c:lblOffset val="100"/>
        <c:noMultiLvlLbl val="0"/>
      </c:catAx>
      <c:valAx>
        <c:axId val="1452035935"/>
        <c:scaling>
          <c:orientation val="minMax"/>
        </c:scaling>
        <c:delete val="0"/>
        <c:axPos val="l"/>
        <c:majorGridlines>
          <c:spPr>
            <a:ln w="9525" cap="flat" cmpd="sng" algn="ctr">
              <a:solidFill>
                <a:schemeClr val="dk1">
                  <a:lumMod val="50000"/>
                  <a:lumOff val="5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52036351"/>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Incoming Grade Distribution </a:t>
            </a:r>
          </a:p>
          <a:p>
            <a:pPr>
              <a:defRPr/>
            </a:pPr>
            <a:r>
              <a:rPr lang="en-US" dirty="0"/>
              <a:t>(Starting in In-Person)</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2"/>
          <c:order val="0"/>
          <c:tx>
            <c:strRef>
              <c:f>EthIn!$D$74</c:f>
              <c:strCache>
                <c:ptCount val="1"/>
                <c:pt idx="0">
                  <c:v>C</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EthIn!$A$75:$A$79</c:f>
              <c:strCache>
                <c:ptCount val="5"/>
                <c:pt idx="0">
                  <c:v>All</c:v>
                </c:pt>
                <c:pt idx="1">
                  <c:v>White/Caucasian</c:v>
                </c:pt>
                <c:pt idx="2">
                  <c:v>Asian</c:v>
                </c:pt>
                <c:pt idx="3">
                  <c:v>Black/African American</c:v>
                </c:pt>
                <c:pt idx="4">
                  <c:v>Hispanic</c:v>
                </c:pt>
              </c:strCache>
            </c:strRef>
          </c:cat>
          <c:val>
            <c:numRef>
              <c:f>EthIn!$I$75:$I$79</c:f>
              <c:numCache>
                <c:formatCode>General</c:formatCode>
                <c:ptCount val="5"/>
                <c:pt idx="0">
                  <c:v>95</c:v>
                </c:pt>
                <c:pt idx="1">
                  <c:v>431</c:v>
                </c:pt>
                <c:pt idx="2">
                  <c:v>18</c:v>
                </c:pt>
                <c:pt idx="3">
                  <c:v>150</c:v>
                </c:pt>
                <c:pt idx="4">
                  <c:v>177</c:v>
                </c:pt>
              </c:numCache>
            </c:numRef>
          </c:val>
          <c:extLst>
            <c:ext xmlns:c16="http://schemas.microsoft.com/office/drawing/2014/chart" uri="{C3380CC4-5D6E-409C-BE32-E72D297353CC}">
              <c16:uniqueId val="{00000000-08EA-4B6A-9EF9-F62BA1CD24FE}"/>
            </c:ext>
          </c:extLst>
        </c:ser>
        <c:ser>
          <c:idx val="1"/>
          <c:order val="1"/>
          <c:tx>
            <c:strRef>
              <c:f>EthIn!$C$74</c:f>
              <c:strCache>
                <c:ptCount val="1"/>
                <c:pt idx="0">
                  <c:v>B</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EthIn!$A$75:$A$79</c:f>
              <c:strCache>
                <c:ptCount val="5"/>
                <c:pt idx="0">
                  <c:v>All</c:v>
                </c:pt>
                <c:pt idx="1">
                  <c:v>White/Caucasian</c:v>
                </c:pt>
                <c:pt idx="2">
                  <c:v>Asian</c:v>
                </c:pt>
                <c:pt idx="3">
                  <c:v>Black/African American</c:v>
                </c:pt>
                <c:pt idx="4">
                  <c:v>Hispanic</c:v>
                </c:pt>
              </c:strCache>
            </c:strRef>
          </c:cat>
          <c:val>
            <c:numRef>
              <c:f>EthIn!$H$75:$H$79</c:f>
              <c:numCache>
                <c:formatCode>General</c:formatCode>
                <c:ptCount val="5"/>
                <c:pt idx="0">
                  <c:v>104</c:v>
                </c:pt>
                <c:pt idx="1">
                  <c:v>626</c:v>
                </c:pt>
                <c:pt idx="2">
                  <c:v>26</c:v>
                </c:pt>
                <c:pt idx="3">
                  <c:v>129</c:v>
                </c:pt>
                <c:pt idx="4">
                  <c:v>130</c:v>
                </c:pt>
              </c:numCache>
            </c:numRef>
          </c:val>
          <c:extLst>
            <c:ext xmlns:c16="http://schemas.microsoft.com/office/drawing/2014/chart" uri="{C3380CC4-5D6E-409C-BE32-E72D297353CC}">
              <c16:uniqueId val="{00000001-08EA-4B6A-9EF9-F62BA1CD24FE}"/>
            </c:ext>
          </c:extLst>
        </c:ser>
        <c:ser>
          <c:idx val="0"/>
          <c:order val="2"/>
          <c:tx>
            <c:strRef>
              <c:f>EthIn!$B$74</c:f>
              <c:strCache>
                <c:ptCount val="1"/>
                <c:pt idx="0">
                  <c:v>A</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EthIn!$A$75:$A$79</c:f>
              <c:strCache>
                <c:ptCount val="5"/>
                <c:pt idx="0">
                  <c:v>All</c:v>
                </c:pt>
                <c:pt idx="1">
                  <c:v>White/Caucasian</c:v>
                </c:pt>
                <c:pt idx="2">
                  <c:v>Asian</c:v>
                </c:pt>
                <c:pt idx="3">
                  <c:v>Black/African American</c:v>
                </c:pt>
                <c:pt idx="4">
                  <c:v>Hispanic</c:v>
                </c:pt>
              </c:strCache>
            </c:strRef>
          </c:cat>
          <c:val>
            <c:numRef>
              <c:f>EthIn!$G$75:$G$79</c:f>
              <c:numCache>
                <c:formatCode>General</c:formatCode>
                <c:ptCount val="5"/>
                <c:pt idx="0">
                  <c:v>121</c:v>
                </c:pt>
                <c:pt idx="1">
                  <c:v>695</c:v>
                </c:pt>
                <c:pt idx="2">
                  <c:v>49</c:v>
                </c:pt>
                <c:pt idx="3">
                  <c:v>89</c:v>
                </c:pt>
                <c:pt idx="4">
                  <c:v>110</c:v>
                </c:pt>
              </c:numCache>
            </c:numRef>
          </c:val>
          <c:extLst>
            <c:ext xmlns:c16="http://schemas.microsoft.com/office/drawing/2014/chart" uri="{C3380CC4-5D6E-409C-BE32-E72D297353CC}">
              <c16:uniqueId val="{00000002-08EA-4B6A-9EF9-F62BA1CD24FE}"/>
            </c:ext>
          </c:extLst>
        </c:ser>
        <c:dLbls>
          <c:showLegendKey val="0"/>
          <c:showVal val="0"/>
          <c:showCatName val="0"/>
          <c:showSerName val="0"/>
          <c:showPercent val="0"/>
          <c:showBubbleSize val="0"/>
        </c:dLbls>
        <c:gapWidth val="150"/>
        <c:shape val="box"/>
        <c:axId val="1452036351"/>
        <c:axId val="1452035935"/>
        <c:axId val="0"/>
      </c:bar3DChart>
      <c:catAx>
        <c:axId val="145203635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52035935"/>
        <c:crosses val="autoZero"/>
        <c:auto val="1"/>
        <c:lblAlgn val="ctr"/>
        <c:lblOffset val="100"/>
        <c:noMultiLvlLbl val="0"/>
      </c:catAx>
      <c:valAx>
        <c:axId val="1452035935"/>
        <c:scaling>
          <c:orientation val="minMax"/>
        </c:scaling>
        <c:delete val="0"/>
        <c:axPos val="l"/>
        <c:majorGridlines>
          <c:spPr>
            <a:ln w="9525" cap="flat" cmpd="sng" algn="ctr">
              <a:solidFill>
                <a:schemeClr val="dk1">
                  <a:lumMod val="50000"/>
                  <a:lumOff val="5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52036351"/>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Incoming Grade Distribution </a:t>
            </a:r>
          </a:p>
          <a:p>
            <a:pPr>
              <a:defRPr/>
            </a:pPr>
            <a:r>
              <a:rPr lang="en-US" dirty="0"/>
              <a:t>(Starting in In-Person)</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2"/>
          <c:order val="0"/>
          <c:tx>
            <c:strRef>
              <c:f>EthIn!$D$74</c:f>
              <c:strCache>
                <c:ptCount val="1"/>
                <c:pt idx="0">
                  <c:v>C</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EthIn!$A$75:$A$79</c:f>
              <c:strCache>
                <c:ptCount val="5"/>
                <c:pt idx="0">
                  <c:v>All</c:v>
                </c:pt>
                <c:pt idx="1">
                  <c:v>White/Caucasian</c:v>
                </c:pt>
                <c:pt idx="2">
                  <c:v>Asian</c:v>
                </c:pt>
                <c:pt idx="3">
                  <c:v>Black/African American</c:v>
                </c:pt>
                <c:pt idx="4">
                  <c:v>Hispanic</c:v>
                </c:pt>
              </c:strCache>
            </c:strRef>
          </c:cat>
          <c:val>
            <c:numRef>
              <c:f>EthIn!$I$75:$I$79</c:f>
              <c:numCache>
                <c:formatCode>General</c:formatCode>
                <c:ptCount val="5"/>
                <c:pt idx="0">
                  <c:v>95</c:v>
                </c:pt>
                <c:pt idx="1">
                  <c:v>431</c:v>
                </c:pt>
                <c:pt idx="2">
                  <c:v>18</c:v>
                </c:pt>
                <c:pt idx="3">
                  <c:v>150</c:v>
                </c:pt>
                <c:pt idx="4">
                  <c:v>177</c:v>
                </c:pt>
              </c:numCache>
            </c:numRef>
          </c:val>
          <c:extLst>
            <c:ext xmlns:c16="http://schemas.microsoft.com/office/drawing/2014/chart" uri="{C3380CC4-5D6E-409C-BE32-E72D297353CC}">
              <c16:uniqueId val="{00000000-FAEE-4902-ADC0-3A05E03E5391}"/>
            </c:ext>
          </c:extLst>
        </c:ser>
        <c:ser>
          <c:idx val="1"/>
          <c:order val="1"/>
          <c:tx>
            <c:strRef>
              <c:f>EthIn!$C$74</c:f>
              <c:strCache>
                <c:ptCount val="1"/>
                <c:pt idx="0">
                  <c:v>B</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EthIn!$A$75:$A$79</c:f>
              <c:strCache>
                <c:ptCount val="5"/>
                <c:pt idx="0">
                  <c:v>All</c:v>
                </c:pt>
                <c:pt idx="1">
                  <c:v>White/Caucasian</c:v>
                </c:pt>
                <c:pt idx="2">
                  <c:v>Asian</c:v>
                </c:pt>
                <c:pt idx="3">
                  <c:v>Black/African American</c:v>
                </c:pt>
                <c:pt idx="4">
                  <c:v>Hispanic</c:v>
                </c:pt>
              </c:strCache>
            </c:strRef>
          </c:cat>
          <c:val>
            <c:numRef>
              <c:f>EthIn!$H$75:$H$79</c:f>
              <c:numCache>
                <c:formatCode>General</c:formatCode>
                <c:ptCount val="5"/>
                <c:pt idx="0">
                  <c:v>104</c:v>
                </c:pt>
                <c:pt idx="1">
                  <c:v>626</c:v>
                </c:pt>
                <c:pt idx="2">
                  <c:v>26</c:v>
                </c:pt>
                <c:pt idx="3">
                  <c:v>129</c:v>
                </c:pt>
                <c:pt idx="4">
                  <c:v>130</c:v>
                </c:pt>
              </c:numCache>
            </c:numRef>
          </c:val>
          <c:extLst>
            <c:ext xmlns:c16="http://schemas.microsoft.com/office/drawing/2014/chart" uri="{C3380CC4-5D6E-409C-BE32-E72D297353CC}">
              <c16:uniqueId val="{00000001-FAEE-4902-ADC0-3A05E03E5391}"/>
            </c:ext>
          </c:extLst>
        </c:ser>
        <c:ser>
          <c:idx val="0"/>
          <c:order val="2"/>
          <c:tx>
            <c:strRef>
              <c:f>EthIn!$B$74</c:f>
              <c:strCache>
                <c:ptCount val="1"/>
                <c:pt idx="0">
                  <c:v>A</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EthIn!$A$75:$A$79</c:f>
              <c:strCache>
                <c:ptCount val="5"/>
                <c:pt idx="0">
                  <c:v>All</c:v>
                </c:pt>
                <c:pt idx="1">
                  <c:v>White/Caucasian</c:v>
                </c:pt>
                <c:pt idx="2">
                  <c:v>Asian</c:v>
                </c:pt>
                <c:pt idx="3">
                  <c:v>Black/African American</c:v>
                </c:pt>
                <c:pt idx="4">
                  <c:v>Hispanic</c:v>
                </c:pt>
              </c:strCache>
            </c:strRef>
          </c:cat>
          <c:val>
            <c:numRef>
              <c:f>EthIn!$G$75:$G$79</c:f>
              <c:numCache>
                <c:formatCode>General</c:formatCode>
                <c:ptCount val="5"/>
                <c:pt idx="0">
                  <c:v>121</c:v>
                </c:pt>
                <c:pt idx="1">
                  <c:v>695</c:v>
                </c:pt>
                <c:pt idx="2">
                  <c:v>49</c:v>
                </c:pt>
                <c:pt idx="3">
                  <c:v>89</c:v>
                </c:pt>
                <c:pt idx="4">
                  <c:v>110</c:v>
                </c:pt>
              </c:numCache>
            </c:numRef>
          </c:val>
          <c:extLst>
            <c:ext xmlns:c16="http://schemas.microsoft.com/office/drawing/2014/chart" uri="{C3380CC4-5D6E-409C-BE32-E72D297353CC}">
              <c16:uniqueId val="{00000002-FAEE-4902-ADC0-3A05E03E5391}"/>
            </c:ext>
          </c:extLst>
        </c:ser>
        <c:dLbls>
          <c:showLegendKey val="0"/>
          <c:showVal val="0"/>
          <c:showCatName val="0"/>
          <c:showSerName val="0"/>
          <c:showPercent val="0"/>
          <c:showBubbleSize val="0"/>
        </c:dLbls>
        <c:gapWidth val="150"/>
        <c:shape val="box"/>
        <c:axId val="1452036351"/>
        <c:axId val="1452035935"/>
        <c:axId val="0"/>
      </c:bar3DChart>
      <c:catAx>
        <c:axId val="145203635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52035935"/>
        <c:crosses val="autoZero"/>
        <c:auto val="1"/>
        <c:lblAlgn val="ctr"/>
        <c:lblOffset val="100"/>
        <c:noMultiLvlLbl val="0"/>
      </c:catAx>
      <c:valAx>
        <c:axId val="1452035935"/>
        <c:scaling>
          <c:orientation val="minMax"/>
        </c:scaling>
        <c:delete val="0"/>
        <c:axPos val="l"/>
        <c:majorGridlines>
          <c:spPr>
            <a:ln w="9525" cap="flat" cmpd="sng" algn="ctr">
              <a:solidFill>
                <a:schemeClr val="dk1">
                  <a:lumMod val="50000"/>
                  <a:lumOff val="5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52036351"/>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Starting in Online,</a:t>
            </a:r>
          </a:p>
          <a:p>
            <a:pPr>
              <a:defRPr/>
            </a:pPr>
            <a:r>
              <a:rPr lang="en-US"/>
              <a:t>Finishing in Any Modality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5"/>
          <c:order val="0"/>
          <c:tx>
            <c:strRef>
              <c:f>EthIn!$G$91</c:f>
              <c:strCache>
                <c:ptCount val="1"/>
                <c:pt idx="0">
                  <c:v>W/WE/WP/WF</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EthIn!$A$92:$A$96</c:f>
              <c:strCache>
                <c:ptCount val="5"/>
                <c:pt idx="0">
                  <c:v>All</c:v>
                </c:pt>
                <c:pt idx="1">
                  <c:v>White/Caucasian</c:v>
                </c:pt>
                <c:pt idx="2">
                  <c:v>Asian</c:v>
                </c:pt>
                <c:pt idx="3">
                  <c:v>Black/African American</c:v>
                </c:pt>
                <c:pt idx="4">
                  <c:v>Hispanic</c:v>
                </c:pt>
              </c:strCache>
            </c:strRef>
          </c:cat>
          <c:val>
            <c:numRef>
              <c:f>EthIn!$G$92:$G$96</c:f>
              <c:numCache>
                <c:formatCode>General</c:formatCode>
                <c:ptCount val="5"/>
                <c:pt idx="0">
                  <c:v>772</c:v>
                </c:pt>
                <c:pt idx="1">
                  <c:v>92</c:v>
                </c:pt>
                <c:pt idx="2">
                  <c:v>11</c:v>
                </c:pt>
                <c:pt idx="3">
                  <c:v>89</c:v>
                </c:pt>
                <c:pt idx="4">
                  <c:v>72</c:v>
                </c:pt>
              </c:numCache>
            </c:numRef>
          </c:val>
          <c:extLst>
            <c:ext xmlns:c16="http://schemas.microsoft.com/office/drawing/2014/chart" uri="{C3380CC4-5D6E-409C-BE32-E72D297353CC}">
              <c16:uniqueId val="{00000000-4ABE-4A60-83B0-4C8F9C2AF92E}"/>
            </c:ext>
          </c:extLst>
        </c:ser>
        <c:ser>
          <c:idx val="4"/>
          <c:order val="1"/>
          <c:tx>
            <c:strRef>
              <c:f>EthIn!$F$91</c:f>
              <c:strCache>
                <c:ptCount val="1"/>
                <c:pt idx="0">
                  <c:v>F</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EthIn!$A$92:$A$96</c:f>
              <c:strCache>
                <c:ptCount val="5"/>
                <c:pt idx="0">
                  <c:v>All</c:v>
                </c:pt>
                <c:pt idx="1">
                  <c:v>White/Caucasian</c:v>
                </c:pt>
                <c:pt idx="2">
                  <c:v>Asian</c:v>
                </c:pt>
                <c:pt idx="3">
                  <c:v>Black/African American</c:v>
                </c:pt>
                <c:pt idx="4">
                  <c:v>Hispanic</c:v>
                </c:pt>
              </c:strCache>
            </c:strRef>
          </c:cat>
          <c:val>
            <c:numRef>
              <c:f>EthIn!$F$92:$F$96</c:f>
              <c:numCache>
                <c:formatCode>General</c:formatCode>
                <c:ptCount val="5"/>
                <c:pt idx="0">
                  <c:v>140</c:v>
                </c:pt>
                <c:pt idx="1">
                  <c:v>18</c:v>
                </c:pt>
                <c:pt idx="2">
                  <c:v>0</c:v>
                </c:pt>
                <c:pt idx="3">
                  <c:v>17</c:v>
                </c:pt>
                <c:pt idx="4">
                  <c:v>26</c:v>
                </c:pt>
              </c:numCache>
            </c:numRef>
          </c:val>
          <c:extLst>
            <c:ext xmlns:c16="http://schemas.microsoft.com/office/drawing/2014/chart" uri="{C3380CC4-5D6E-409C-BE32-E72D297353CC}">
              <c16:uniqueId val="{00000001-4ABE-4A60-83B0-4C8F9C2AF92E}"/>
            </c:ext>
          </c:extLst>
        </c:ser>
        <c:ser>
          <c:idx val="3"/>
          <c:order val="2"/>
          <c:tx>
            <c:strRef>
              <c:f>EthIn!$E$91</c:f>
              <c:strCache>
                <c:ptCount val="1"/>
                <c:pt idx="0">
                  <c:v>D</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EthIn!$A$92:$A$96</c:f>
              <c:strCache>
                <c:ptCount val="5"/>
                <c:pt idx="0">
                  <c:v>All</c:v>
                </c:pt>
                <c:pt idx="1">
                  <c:v>White/Caucasian</c:v>
                </c:pt>
                <c:pt idx="2">
                  <c:v>Asian</c:v>
                </c:pt>
                <c:pt idx="3">
                  <c:v>Black/African American</c:v>
                </c:pt>
                <c:pt idx="4">
                  <c:v>Hispanic</c:v>
                </c:pt>
              </c:strCache>
            </c:strRef>
          </c:cat>
          <c:val>
            <c:numRef>
              <c:f>EthIn!$E$92:$E$96</c:f>
              <c:numCache>
                <c:formatCode>General</c:formatCode>
                <c:ptCount val="5"/>
                <c:pt idx="0">
                  <c:v>261</c:v>
                </c:pt>
                <c:pt idx="1">
                  <c:v>28</c:v>
                </c:pt>
                <c:pt idx="2">
                  <c:v>6</c:v>
                </c:pt>
                <c:pt idx="3">
                  <c:v>20</c:v>
                </c:pt>
                <c:pt idx="4">
                  <c:v>38</c:v>
                </c:pt>
              </c:numCache>
            </c:numRef>
          </c:val>
          <c:extLst>
            <c:ext xmlns:c16="http://schemas.microsoft.com/office/drawing/2014/chart" uri="{C3380CC4-5D6E-409C-BE32-E72D297353CC}">
              <c16:uniqueId val="{00000002-4ABE-4A60-83B0-4C8F9C2AF92E}"/>
            </c:ext>
          </c:extLst>
        </c:ser>
        <c:ser>
          <c:idx val="2"/>
          <c:order val="3"/>
          <c:tx>
            <c:strRef>
              <c:f>EthIn!$D$91</c:f>
              <c:strCache>
                <c:ptCount val="1"/>
                <c:pt idx="0">
                  <c:v>C</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EthIn!$A$92:$A$96</c:f>
              <c:strCache>
                <c:ptCount val="5"/>
                <c:pt idx="0">
                  <c:v>All</c:v>
                </c:pt>
                <c:pt idx="1">
                  <c:v>White/Caucasian</c:v>
                </c:pt>
                <c:pt idx="2">
                  <c:v>Asian</c:v>
                </c:pt>
                <c:pt idx="3">
                  <c:v>Black/African American</c:v>
                </c:pt>
                <c:pt idx="4">
                  <c:v>Hispanic</c:v>
                </c:pt>
              </c:strCache>
            </c:strRef>
          </c:cat>
          <c:val>
            <c:numRef>
              <c:f>EthIn!$D$92:$D$96</c:f>
              <c:numCache>
                <c:formatCode>General</c:formatCode>
                <c:ptCount val="5"/>
                <c:pt idx="0">
                  <c:v>924</c:v>
                </c:pt>
                <c:pt idx="1">
                  <c:v>80</c:v>
                </c:pt>
                <c:pt idx="2">
                  <c:v>16</c:v>
                </c:pt>
                <c:pt idx="3">
                  <c:v>103</c:v>
                </c:pt>
                <c:pt idx="4">
                  <c:v>97</c:v>
                </c:pt>
              </c:numCache>
            </c:numRef>
          </c:val>
          <c:extLst>
            <c:ext xmlns:c16="http://schemas.microsoft.com/office/drawing/2014/chart" uri="{C3380CC4-5D6E-409C-BE32-E72D297353CC}">
              <c16:uniqueId val="{00000003-4ABE-4A60-83B0-4C8F9C2AF92E}"/>
            </c:ext>
          </c:extLst>
        </c:ser>
        <c:ser>
          <c:idx val="1"/>
          <c:order val="4"/>
          <c:tx>
            <c:strRef>
              <c:f>EthIn!$C$91</c:f>
              <c:strCache>
                <c:ptCount val="1"/>
                <c:pt idx="0">
                  <c:v>B</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EthIn!$A$92:$A$96</c:f>
              <c:strCache>
                <c:ptCount val="5"/>
                <c:pt idx="0">
                  <c:v>All</c:v>
                </c:pt>
                <c:pt idx="1">
                  <c:v>White/Caucasian</c:v>
                </c:pt>
                <c:pt idx="2">
                  <c:v>Asian</c:v>
                </c:pt>
                <c:pt idx="3">
                  <c:v>Black/African American</c:v>
                </c:pt>
                <c:pt idx="4">
                  <c:v>Hispanic</c:v>
                </c:pt>
              </c:strCache>
            </c:strRef>
          </c:cat>
          <c:val>
            <c:numRef>
              <c:f>EthIn!$C$92:$C$96</c:f>
              <c:numCache>
                <c:formatCode>General</c:formatCode>
                <c:ptCount val="5"/>
                <c:pt idx="0">
                  <c:v>1180</c:v>
                </c:pt>
                <c:pt idx="1">
                  <c:v>117</c:v>
                </c:pt>
                <c:pt idx="2">
                  <c:v>20</c:v>
                </c:pt>
                <c:pt idx="3">
                  <c:v>85</c:v>
                </c:pt>
                <c:pt idx="4">
                  <c:v>113</c:v>
                </c:pt>
              </c:numCache>
            </c:numRef>
          </c:val>
          <c:extLst>
            <c:ext xmlns:c16="http://schemas.microsoft.com/office/drawing/2014/chart" uri="{C3380CC4-5D6E-409C-BE32-E72D297353CC}">
              <c16:uniqueId val="{00000004-4ABE-4A60-83B0-4C8F9C2AF92E}"/>
            </c:ext>
          </c:extLst>
        </c:ser>
        <c:ser>
          <c:idx val="0"/>
          <c:order val="5"/>
          <c:tx>
            <c:strRef>
              <c:f>EthIn!$B$91</c:f>
              <c:strCache>
                <c:ptCount val="1"/>
                <c:pt idx="0">
                  <c:v>A</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EthIn!$A$92:$A$96</c:f>
              <c:strCache>
                <c:ptCount val="5"/>
                <c:pt idx="0">
                  <c:v>All</c:v>
                </c:pt>
                <c:pt idx="1">
                  <c:v>White/Caucasian</c:v>
                </c:pt>
                <c:pt idx="2">
                  <c:v>Asian</c:v>
                </c:pt>
                <c:pt idx="3">
                  <c:v>Black/African American</c:v>
                </c:pt>
                <c:pt idx="4">
                  <c:v>Hispanic</c:v>
                </c:pt>
              </c:strCache>
            </c:strRef>
          </c:cat>
          <c:val>
            <c:numRef>
              <c:f>EthIn!$B$92:$B$96</c:f>
              <c:numCache>
                <c:formatCode>General</c:formatCode>
                <c:ptCount val="5"/>
                <c:pt idx="0">
                  <c:v>1179</c:v>
                </c:pt>
                <c:pt idx="1">
                  <c:v>149</c:v>
                </c:pt>
                <c:pt idx="2">
                  <c:v>40</c:v>
                </c:pt>
                <c:pt idx="3">
                  <c:v>54</c:v>
                </c:pt>
                <c:pt idx="4">
                  <c:v>71</c:v>
                </c:pt>
              </c:numCache>
            </c:numRef>
          </c:val>
          <c:extLst>
            <c:ext xmlns:c16="http://schemas.microsoft.com/office/drawing/2014/chart" uri="{C3380CC4-5D6E-409C-BE32-E72D297353CC}">
              <c16:uniqueId val="{00000005-4ABE-4A60-83B0-4C8F9C2AF92E}"/>
            </c:ext>
          </c:extLst>
        </c:ser>
        <c:dLbls>
          <c:showLegendKey val="0"/>
          <c:showVal val="0"/>
          <c:showCatName val="0"/>
          <c:showSerName val="0"/>
          <c:showPercent val="0"/>
          <c:showBubbleSize val="0"/>
        </c:dLbls>
        <c:gapWidth val="150"/>
        <c:shape val="box"/>
        <c:axId val="419699727"/>
        <c:axId val="419700143"/>
        <c:axId val="0"/>
      </c:bar3DChart>
      <c:catAx>
        <c:axId val="41969972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19700143"/>
        <c:crosses val="autoZero"/>
        <c:auto val="1"/>
        <c:lblAlgn val="ctr"/>
        <c:lblOffset val="100"/>
        <c:noMultiLvlLbl val="0"/>
      </c:catAx>
      <c:valAx>
        <c:axId val="419700143"/>
        <c:scaling>
          <c:orientation val="minMax"/>
        </c:scaling>
        <c:delete val="0"/>
        <c:axPos val="l"/>
        <c:majorGridlines>
          <c:spPr>
            <a:ln w="9525" cap="flat" cmpd="sng" algn="ctr">
              <a:solidFill>
                <a:schemeClr val="dk1">
                  <a:lumMod val="50000"/>
                  <a:lumOff val="5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19699727"/>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Starting in In-Person,</a:t>
            </a:r>
          </a:p>
          <a:p>
            <a:pPr>
              <a:defRPr/>
            </a:pPr>
            <a:r>
              <a:rPr lang="en-US"/>
              <a:t>Finishing in Any Modality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5"/>
          <c:order val="0"/>
          <c:tx>
            <c:strRef>
              <c:f>EthIn!$N$91</c:f>
              <c:strCache>
                <c:ptCount val="1"/>
                <c:pt idx="0">
                  <c:v>W/WE/WP/WF</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EthIn!$A$92:$A$96</c:f>
              <c:strCache>
                <c:ptCount val="5"/>
                <c:pt idx="0">
                  <c:v>All</c:v>
                </c:pt>
                <c:pt idx="1">
                  <c:v>White/Caucasian</c:v>
                </c:pt>
                <c:pt idx="2">
                  <c:v>Asian</c:v>
                </c:pt>
                <c:pt idx="3">
                  <c:v>Black/African American</c:v>
                </c:pt>
                <c:pt idx="4">
                  <c:v>Hispanic</c:v>
                </c:pt>
              </c:strCache>
            </c:strRef>
          </c:cat>
          <c:val>
            <c:numRef>
              <c:f>EthIn!$N$92:$N$96</c:f>
              <c:numCache>
                <c:formatCode>General</c:formatCode>
                <c:ptCount val="5"/>
                <c:pt idx="0">
                  <c:v>73</c:v>
                </c:pt>
                <c:pt idx="1">
                  <c:v>92</c:v>
                </c:pt>
                <c:pt idx="2">
                  <c:v>49</c:v>
                </c:pt>
                <c:pt idx="3">
                  <c:v>34</c:v>
                </c:pt>
                <c:pt idx="4">
                  <c:v>25</c:v>
                </c:pt>
              </c:numCache>
            </c:numRef>
          </c:val>
          <c:extLst>
            <c:ext xmlns:c16="http://schemas.microsoft.com/office/drawing/2014/chart" uri="{C3380CC4-5D6E-409C-BE32-E72D297353CC}">
              <c16:uniqueId val="{00000000-BD67-4C77-A893-808EB734E6D7}"/>
            </c:ext>
          </c:extLst>
        </c:ser>
        <c:ser>
          <c:idx val="4"/>
          <c:order val="1"/>
          <c:tx>
            <c:strRef>
              <c:f>EthIn!$M$91</c:f>
              <c:strCache>
                <c:ptCount val="1"/>
                <c:pt idx="0">
                  <c:v>F</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EthIn!$A$92:$A$96</c:f>
              <c:strCache>
                <c:ptCount val="5"/>
                <c:pt idx="0">
                  <c:v>All</c:v>
                </c:pt>
                <c:pt idx="1">
                  <c:v>White/Caucasian</c:v>
                </c:pt>
                <c:pt idx="2">
                  <c:v>Asian</c:v>
                </c:pt>
                <c:pt idx="3">
                  <c:v>Black/African American</c:v>
                </c:pt>
                <c:pt idx="4">
                  <c:v>Hispanic</c:v>
                </c:pt>
              </c:strCache>
            </c:strRef>
          </c:cat>
          <c:val>
            <c:numRef>
              <c:f>EthIn!$M$92:$M$96</c:f>
              <c:numCache>
                <c:formatCode>General</c:formatCode>
                <c:ptCount val="5"/>
                <c:pt idx="0">
                  <c:v>13</c:v>
                </c:pt>
                <c:pt idx="1">
                  <c:v>18</c:v>
                </c:pt>
                <c:pt idx="2">
                  <c:v>6</c:v>
                </c:pt>
                <c:pt idx="3">
                  <c:v>6</c:v>
                </c:pt>
                <c:pt idx="4">
                  <c:v>4</c:v>
                </c:pt>
              </c:numCache>
            </c:numRef>
          </c:val>
          <c:extLst>
            <c:ext xmlns:c16="http://schemas.microsoft.com/office/drawing/2014/chart" uri="{C3380CC4-5D6E-409C-BE32-E72D297353CC}">
              <c16:uniqueId val="{00000001-BD67-4C77-A893-808EB734E6D7}"/>
            </c:ext>
          </c:extLst>
        </c:ser>
        <c:ser>
          <c:idx val="3"/>
          <c:order val="2"/>
          <c:tx>
            <c:strRef>
              <c:f>EthIn!$L$91</c:f>
              <c:strCache>
                <c:ptCount val="1"/>
                <c:pt idx="0">
                  <c:v>D</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EthIn!$A$92:$A$96</c:f>
              <c:strCache>
                <c:ptCount val="5"/>
                <c:pt idx="0">
                  <c:v>All</c:v>
                </c:pt>
                <c:pt idx="1">
                  <c:v>White/Caucasian</c:v>
                </c:pt>
                <c:pt idx="2">
                  <c:v>Asian</c:v>
                </c:pt>
                <c:pt idx="3">
                  <c:v>Black/African American</c:v>
                </c:pt>
                <c:pt idx="4">
                  <c:v>Hispanic</c:v>
                </c:pt>
              </c:strCache>
            </c:strRef>
          </c:cat>
          <c:val>
            <c:numRef>
              <c:f>EthIn!$L$92:$L$96</c:f>
              <c:numCache>
                <c:formatCode>General</c:formatCode>
                <c:ptCount val="5"/>
                <c:pt idx="0">
                  <c:v>17</c:v>
                </c:pt>
                <c:pt idx="1">
                  <c:v>28</c:v>
                </c:pt>
                <c:pt idx="2">
                  <c:v>18</c:v>
                </c:pt>
                <c:pt idx="3">
                  <c:v>11</c:v>
                </c:pt>
                <c:pt idx="4">
                  <c:v>5</c:v>
                </c:pt>
              </c:numCache>
            </c:numRef>
          </c:val>
          <c:extLst>
            <c:ext xmlns:c16="http://schemas.microsoft.com/office/drawing/2014/chart" uri="{C3380CC4-5D6E-409C-BE32-E72D297353CC}">
              <c16:uniqueId val="{00000002-BD67-4C77-A893-808EB734E6D7}"/>
            </c:ext>
          </c:extLst>
        </c:ser>
        <c:ser>
          <c:idx val="2"/>
          <c:order val="3"/>
          <c:tx>
            <c:strRef>
              <c:f>EthIn!$K$91</c:f>
              <c:strCache>
                <c:ptCount val="1"/>
                <c:pt idx="0">
                  <c:v>C</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EthIn!$A$92:$A$96</c:f>
              <c:strCache>
                <c:ptCount val="5"/>
                <c:pt idx="0">
                  <c:v>All</c:v>
                </c:pt>
                <c:pt idx="1">
                  <c:v>White/Caucasian</c:v>
                </c:pt>
                <c:pt idx="2">
                  <c:v>Asian</c:v>
                </c:pt>
                <c:pt idx="3">
                  <c:v>Black/African American</c:v>
                </c:pt>
                <c:pt idx="4">
                  <c:v>Hispanic</c:v>
                </c:pt>
              </c:strCache>
            </c:strRef>
          </c:cat>
          <c:val>
            <c:numRef>
              <c:f>EthIn!$K$92:$K$96</c:f>
              <c:numCache>
                <c:formatCode>General</c:formatCode>
                <c:ptCount val="5"/>
                <c:pt idx="0">
                  <c:v>54</c:v>
                </c:pt>
                <c:pt idx="1">
                  <c:v>80</c:v>
                </c:pt>
                <c:pt idx="2">
                  <c:v>59</c:v>
                </c:pt>
                <c:pt idx="3">
                  <c:v>20</c:v>
                </c:pt>
                <c:pt idx="4">
                  <c:v>19</c:v>
                </c:pt>
              </c:numCache>
            </c:numRef>
          </c:val>
          <c:extLst>
            <c:ext xmlns:c16="http://schemas.microsoft.com/office/drawing/2014/chart" uri="{C3380CC4-5D6E-409C-BE32-E72D297353CC}">
              <c16:uniqueId val="{00000003-BD67-4C77-A893-808EB734E6D7}"/>
            </c:ext>
          </c:extLst>
        </c:ser>
        <c:ser>
          <c:idx val="1"/>
          <c:order val="4"/>
          <c:tx>
            <c:strRef>
              <c:f>EthIn!$J$91</c:f>
              <c:strCache>
                <c:ptCount val="1"/>
                <c:pt idx="0">
                  <c:v>B</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EthIn!$A$92:$A$96</c:f>
              <c:strCache>
                <c:ptCount val="5"/>
                <c:pt idx="0">
                  <c:v>All</c:v>
                </c:pt>
                <c:pt idx="1">
                  <c:v>White/Caucasian</c:v>
                </c:pt>
                <c:pt idx="2">
                  <c:v>Asian</c:v>
                </c:pt>
                <c:pt idx="3">
                  <c:v>Black/African American</c:v>
                </c:pt>
                <c:pt idx="4">
                  <c:v>Hispanic</c:v>
                </c:pt>
              </c:strCache>
            </c:strRef>
          </c:cat>
          <c:val>
            <c:numRef>
              <c:f>EthIn!$J$92:$J$96</c:f>
              <c:numCache>
                <c:formatCode>General</c:formatCode>
                <c:ptCount val="5"/>
                <c:pt idx="0">
                  <c:v>68</c:v>
                </c:pt>
                <c:pt idx="1">
                  <c:v>117</c:v>
                </c:pt>
                <c:pt idx="2">
                  <c:v>106</c:v>
                </c:pt>
                <c:pt idx="3">
                  <c:v>29</c:v>
                </c:pt>
                <c:pt idx="4">
                  <c:v>22</c:v>
                </c:pt>
              </c:numCache>
            </c:numRef>
          </c:val>
          <c:extLst>
            <c:ext xmlns:c16="http://schemas.microsoft.com/office/drawing/2014/chart" uri="{C3380CC4-5D6E-409C-BE32-E72D297353CC}">
              <c16:uniqueId val="{00000004-BD67-4C77-A893-808EB734E6D7}"/>
            </c:ext>
          </c:extLst>
        </c:ser>
        <c:ser>
          <c:idx val="0"/>
          <c:order val="5"/>
          <c:tx>
            <c:strRef>
              <c:f>EthIn!$I$91</c:f>
              <c:strCache>
                <c:ptCount val="1"/>
                <c:pt idx="0">
                  <c:v>A</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EthIn!$A$92:$A$96</c:f>
              <c:strCache>
                <c:ptCount val="5"/>
                <c:pt idx="0">
                  <c:v>All</c:v>
                </c:pt>
                <c:pt idx="1">
                  <c:v>White/Caucasian</c:v>
                </c:pt>
                <c:pt idx="2">
                  <c:v>Asian</c:v>
                </c:pt>
                <c:pt idx="3">
                  <c:v>Black/African American</c:v>
                </c:pt>
                <c:pt idx="4">
                  <c:v>Hispanic</c:v>
                </c:pt>
              </c:strCache>
            </c:strRef>
          </c:cat>
          <c:val>
            <c:numRef>
              <c:f>EthIn!$I$92:$I$96</c:f>
              <c:numCache>
                <c:formatCode>General</c:formatCode>
                <c:ptCount val="5"/>
                <c:pt idx="0">
                  <c:v>95</c:v>
                </c:pt>
                <c:pt idx="1">
                  <c:v>149</c:v>
                </c:pt>
                <c:pt idx="2">
                  <c:v>129</c:v>
                </c:pt>
                <c:pt idx="3">
                  <c:v>19</c:v>
                </c:pt>
                <c:pt idx="4">
                  <c:v>30</c:v>
                </c:pt>
              </c:numCache>
            </c:numRef>
          </c:val>
          <c:extLst>
            <c:ext xmlns:c16="http://schemas.microsoft.com/office/drawing/2014/chart" uri="{C3380CC4-5D6E-409C-BE32-E72D297353CC}">
              <c16:uniqueId val="{00000005-BD67-4C77-A893-808EB734E6D7}"/>
            </c:ext>
          </c:extLst>
        </c:ser>
        <c:dLbls>
          <c:showLegendKey val="0"/>
          <c:showVal val="0"/>
          <c:showCatName val="0"/>
          <c:showSerName val="0"/>
          <c:showPercent val="0"/>
          <c:showBubbleSize val="0"/>
        </c:dLbls>
        <c:gapWidth val="150"/>
        <c:shape val="box"/>
        <c:axId val="419699727"/>
        <c:axId val="419700143"/>
        <c:axId val="0"/>
      </c:bar3DChart>
      <c:catAx>
        <c:axId val="41969972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19700143"/>
        <c:crosses val="autoZero"/>
        <c:auto val="1"/>
        <c:lblAlgn val="ctr"/>
        <c:lblOffset val="100"/>
        <c:noMultiLvlLbl val="0"/>
      </c:catAx>
      <c:valAx>
        <c:axId val="419700143"/>
        <c:scaling>
          <c:orientation val="minMax"/>
        </c:scaling>
        <c:delete val="0"/>
        <c:axPos val="l"/>
        <c:majorGridlines>
          <c:spPr>
            <a:ln w="9525" cap="flat" cmpd="sng" algn="ctr">
              <a:solidFill>
                <a:schemeClr val="dk1">
                  <a:lumMod val="50000"/>
                  <a:lumOff val="5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19699727"/>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Online to Online</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OverallByDeployment!$B$5</c:f>
              <c:strCache>
                <c:ptCount val="1"/>
                <c:pt idx="0">
                  <c:v>A</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OverallByDeployment!$C$4:$E$4</c:f>
              <c:strCache>
                <c:ptCount val="3"/>
                <c:pt idx="0">
                  <c:v>A</c:v>
                </c:pt>
                <c:pt idx="1">
                  <c:v>B</c:v>
                </c:pt>
                <c:pt idx="2">
                  <c:v>C</c:v>
                </c:pt>
              </c:strCache>
            </c:strRef>
          </c:cat>
          <c:val>
            <c:numRef>
              <c:f>OverallByDeployment!$C$5:$E$5</c:f>
              <c:numCache>
                <c:formatCode>0.00%</c:formatCode>
                <c:ptCount val="3"/>
                <c:pt idx="0">
                  <c:v>0.65169999999999995</c:v>
                </c:pt>
                <c:pt idx="1">
                  <c:v>0.18820000000000001</c:v>
                </c:pt>
                <c:pt idx="2">
                  <c:v>7.6300000000000007E-2</c:v>
                </c:pt>
              </c:numCache>
            </c:numRef>
          </c:val>
          <c:extLst>
            <c:ext xmlns:c16="http://schemas.microsoft.com/office/drawing/2014/chart" uri="{C3380CC4-5D6E-409C-BE32-E72D297353CC}">
              <c16:uniqueId val="{00000000-32E8-44CE-8E02-84AD6AA8F5FA}"/>
            </c:ext>
          </c:extLst>
        </c:ser>
        <c:ser>
          <c:idx val="1"/>
          <c:order val="1"/>
          <c:tx>
            <c:strRef>
              <c:f>OverallByDeployment!$B$6</c:f>
              <c:strCache>
                <c:ptCount val="1"/>
                <c:pt idx="0">
                  <c:v>B</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OverallByDeployment!$C$4:$E$4</c:f>
              <c:strCache>
                <c:ptCount val="3"/>
                <c:pt idx="0">
                  <c:v>A</c:v>
                </c:pt>
                <c:pt idx="1">
                  <c:v>B</c:v>
                </c:pt>
                <c:pt idx="2">
                  <c:v>C</c:v>
                </c:pt>
              </c:strCache>
            </c:strRef>
          </c:cat>
          <c:val>
            <c:numRef>
              <c:f>OverallByDeployment!$C$6:$E$6</c:f>
              <c:numCache>
                <c:formatCode>0.00%</c:formatCode>
                <c:ptCount val="3"/>
                <c:pt idx="0">
                  <c:v>0.21390000000000001</c:v>
                </c:pt>
                <c:pt idx="1">
                  <c:v>0.29409999999999997</c:v>
                </c:pt>
                <c:pt idx="2">
                  <c:v>0.1908</c:v>
                </c:pt>
              </c:numCache>
            </c:numRef>
          </c:val>
          <c:extLst>
            <c:ext xmlns:c16="http://schemas.microsoft.com/office/drawing/2014/chart" uri="{C3380CC4-5D6E-409C-BE32-E72D297353CC}">
              <c16:uniqueId val="{00000001-32E8-44CE-8E02-84AD6AA8F5FA}"/>
            </c:ext>
          </c:extLst>
        </c:ser>
        <c:ser>
          <c:idx val="2"/>
          <c:order val="2"/>
          <c:tx>
            <c:strRef>
              <c:f>OverallByDeployment!$B$7</c:f>
              <c:strCache>
                <c:ptCount val="1"/>
                <c:pt idx="0">
                  <c:v>C</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val>
            <c:numRef>
              <c:f>OverallByDeployment!$C$7:$E$7</c:f>
              <c:numCache>
                <c:formatCode>0.00%</c:formatCode>
                <c:ptCount val="3"/>
                <c:pt idx="0">
                  <c:v>6.9699999999999998E-2</c:v>
                </c:pt>
                <c:pt idx="1">
                  <c:v>0.26469999999999999</c:v>
                </c:pt>
                <c:pt idx="2">
                  <c:v>0.25950000000000001</c:v>
                </c:pt>
              </c:numCache>
            </c:numRef>
          </c:val>
          <c:extLst>
            <c:ext xmlns:c16="http://schemas.microsoft.com/office/drawing/2014/chart" uri="{C3380CC4-5D6E-409C-BE32-E72D297353CC}">
              <c16:uniqueId val="{00000002-32E8-44CE-8E02-84AD6AA8F5FA}"/>
            </c:ext>
          </c:extLst>
        </c:ser>
        <c:ser>
          <c:idx val="3"/>
          <c:order val="3"/>
          <c:tx>
            <c:strRef>
              <c:f>OverallByDeployment!$B$8</c:f>
              <c:strCache>
                <c:ptCount val="1"/>
                <c:pt idx="0">
                  <c:v>D</c:v>
                </c:pt>
              </c:strCache>
            </c:strRef>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val>
            <c:numRef>
              <c:f>OverallByDeployment!$C$8:$E$8</c:f>
              <c:numCache>
                <c:formatCode>0.00%</c:formatCode>
                <c:ptCount val="3"/>
                <c:pt idx="0">
                  <c:v>5.0000000000000001E-3</c:v>
                </c:pt>
                <c:pt idx="1">
                  <c:v>2.35E-2</c:v>
                </c:pt>
                <c:pt idx="2">
                  <c:v>9.9199999999999997E-2</c:v>
                </c:pt>
              </c:numCache>
            </c:numRef>
          </c:val>
          <c:extLst>
            <c:ext xmlns:c16="http://schemas.microsoft.com/office/drawing/2014/chart" uri="{C3380CC4-5D6E-409C-BE32-E72D297353CC}">
              <c16:uniqueId val="{00000003-32E8-44CE-8E02-84AD6AA8F5FA}"/>
            </c:ext>
          </c:extLst>
        </c:ser>
        <c:ser>
          <c:idx val="4"/>
          <c:order val="4"/>
          <c:tx>
            <c:strRef>
              <c:f>OverallByDeployment!$B$9</c:f>
              <c:strCache>
                <c:ptCount val="1"/>
                <c:pt idx="0">
                  <c:v>F</c:v>
                </c:pt>
              </c:strCache>
            </c:strRef>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val>
            <c:numRef>
              <c:f>OverallByDeployment!$C$9:$E$9</c:f>
              <c:numCache>
                <c:formatCode>0.00%</c:formatCode>
                <c:ptCount val="3"/>
                <c:pt idx="0">
                  <c:v>0</c:v>
                </c:pt>
                <c:pt idx="1">
                  <c:v>4.1200000000000001E-2</c:v>
                </c:pt>
                <c:pt idx="2">
                  <c:v>6.8699999999999997E-2</c:v>
                </c:pt>
              </c:numCache>
            </c:numRef>
          </c:val>
          <c:extLst>
            <c:ext xmlns:c16="http://schemas.microsoft.com/office/drawing/2014/chart" uri="{C3380CC4-5D6E-409C-BE32-E72D297353CC}">
              <c16:uniqueId val="{00000004-32E8-44CE-8E02-84AD6AA8F5FA}"/>
            </c:ext>
          </c:extLst>
        </c:ser>
        <c:ser>
          <c:idx val="5"/>
          <c:order val="5"/>
          <c:tx>
            <c:strRef>
              <c:f>OverallByDeployment!$B$10</c:f>
              <c:strCache>
                <c:ptCount val="1"/>
                <c:pt idx="0">
                  <c:v>W/WE/WF/WP</c:v>
                </c:pt>
              </c:strCache>
            </c:strRef>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val>
            <c:numRef>
              <c:f>OverallByDeployment!$C$10:$E$10</c:f>
              <c:numCache>
                <c:formatCode>0.00%</c:formatCode>
                <c:ptCount val="3"/>
                <c:pt idx="0">
                  <c:v>5.9700000000000003E-2</c:v>
                </c:pt>
                <c:pt idx="1">
                  <c:v>0.18820000000000001</c:v>
                </c:pt>
                <c:pt idx="2">
                  <c:v>0.30530000000000002</c:v>
                </c:pt>
              </c:numCache>
            </c:numRef>
          </c:val>
          <c:extLst>
            <c:ext xmlns:c16="http://schemas.microsoft.com/office/drawing/2014/chart" uri="{C3380CC4-5D6E-409C-BE32-E72D297353CC}">
              <c16:uniqueId val="{00000005-32E8-44CE-8E02-84AD6AA8F5FA}"/>
            </c:ext>
          </c:extLst>
        </c:ser>
        <c:dLbls>
          <c:showLegendKey val="0"/>
          <c:showVal val="0"/>
          <c:showCatName val="0"/>
          <c:showSerName val="0"/>
          <c:showPercent val="0"/>
          <c:showBubbleSize val="0"/>
        </c:dLbls>
        <c:gapWidth val="65"/>
        <c:shape val="box"/>
        <c:axId val="1232893359"/>
        <c:axId val="1232895439"/>
        <c:axId val="0"/>
      </c:bar3DChart>
      <c:catAx>
        <c:axId val="1232893359"/>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Grade in First Course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232895439"/>
        <c:crosses val="autoZero"/>
        <c:auto val="1"/>
        <c:lblAlgn val="ctr"/>
        <c:lblOffset val="100"/>
        <c:noMultiLvlLbl val="0"/>
      </c:catAx>
      <c:valAx>
        <c:axId val="1232895439"/>
        <c:scaling>
          <c:orientation val="minMax"/>
          <c:max val="0.70000000000000007"/>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Percentage</a:t>
                </a:r>
                <a:r>
                  <a:rPr lang="en-US" baseline="0"/>
                  <a:t> of Students</a:t>
                </a:r>
                <a:endParaRPr lang="en-US"/>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232893359"/>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Online to Hybrid</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OverallByDeployment!$B$15</c:f>
              <c:strCache>
                <c:ptCount val="1"/>
                <c:pt idx="0">
                  <c:v>A</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OverallByDeployment!$C$4:$E$4</c:f>
              <c:strCache>
                <c:ptCount val="3"/>
                <c:pt idx="0">
                  <c:v>A</c:v>
                </c:pt>
                <c:pt idx="1">
                  <c:v>B</c:v>
                </c:pt>
                <c:pt idx="2">
                  <c:v>C</c:v>
                </c:pt>
              </c:strCache>
            </c:strRef>
          </c:cat>
          <c:val>
            <c:numRef>
              <c:f>OverallByDeployment!$C$15:$E$15</c:f>
              <c:numCache>
                <c:formatCode>0.00%</c:formatCode>
                <c:ptCount val="3"/>
                <c:pt idx="0">
                  <c:v>0.40539999999999998</c:v>
                </c:pt>
                <c:pt idx="1">
                  <c:v>0.19400000000000001</c:v>
                </c:pt>
                <c:pt idx="2">
                  <c:v>0</c:v>
                </c:pt>
              </c:numCache>
            </c:numRef>
          </c:val>
          <c:extLst>
            <c:ext xmlns:c16="http://schemas.microsoft.com/office/drawing/2014/chart" uri="{C3380CC4-5D6E-409C-BE32-E72D297353CC}">
              <c16:uniqueId val="{00000000-3C90-4C9B-AC8D-2FE068001065}"/>
            </c:ext>
          </c:extLst>
        </c:ser>
        <c:ser>
          <c:idx val="1"/>
          <c:order val="1"/>
          <c:tx>
            <c:strRef>
              <c:f>OverallByDeployment!$B$16</c:f>
              <c:strCache>
                <c:ptCount val="1"/>
                <c:pt idx="0">
                  <c:v>B</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OverallByDeployment!$C$4:$E$4</c:f>
              <c:strCache>
                <c:ptCount val="3"/>
                <c:pt idx="0">
                  <c:v>A</c:v>
                </c:pt>
                <c:pt idx="1">
                  <c:v>B</c:v>
                </c:pt>
                <c:pt idx="2">
                  <c:v>C</c:v>
                </c:pt>
              </c:strCache>
            </c:strRef>
          </c:cat>
          <c:val>
            <c:numRef>
              <c:f>OverallByDeployment!$C$16:$E$16</c:f>
              <c:numCache>
                <c:formatCode>0.00%</c:formatCode>
                <c:ptCount val="3"/>
                <c:pt idx="0">
                  <c:v>0.29730000000000001</c:v>
                </c:pt>
                <c:pt idx="1">
                  <c:v>0.26869999999999999</c:v>
                </c:pt>
                <c:pt idx="2">
                  <c:v>0.18920000000000001</c:v>
                </c:pt>
              </c:numCache>
            </c:numRef>
          </c:val>
          <c:extLst>
            <c:ext xmlns:c16="http://schemas.microsoft.com/office/drawing/2014/chart" uri="{C3380CC4-5D6E-409C-BE32-E72D297353CC}">
              <c16:uniqueId val="{00000001-3C90-4C9B-AC8D-2FE068001065}"/>
            </c:ext>
          </c:extLst>
        </c:ser>
        <c:ser>
          <c:idx val="2"/>
          <c:order val="2"/>
          <c:tx>
            <c:strRef>
              <c:f>OverallByDeployment!$B$17</c:f>
              <c:strCache>
                <c:ptCount val="1"/>
                <c:pt idx="0">
                  <c:v>C</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OverallByDeployment!$C$4:$E$4</c:f>
              <c:strCache>
                <c:ptCount val="3"/>
                <c:pt idx="0">
                  <c:v>A</c:v>
                </c:pt>
                <c:pt idx="1">
                  <c:v>B</c:v>
                </c:pt>
                <c:pt idx="2">
                  <c:v>C</c:v>
                </c:pt>
              </c:strCache>
            </c:strRef>
          </c:cat>
          <c:val>
            <c:numRef>
              <c:f>OverallByDeployment!$C$17:$E$17</c:f>
              <c:numCache>
                <c:formatCode>0.00%</c:formatCode>
                <c:ptCount val="3"/>
                <c:pt idx="0">
                  <c:v>9.4600000000000004E-2</c:v>
                </c:pt>
                <c:pt idx="1">
                  <c:v>0.17910000000000001</c:v>
                </c:pt>
                <c:pt idx="2">
                  <c:v>0.2162</c:v>
                </c:pt>
              </c:numCache>
            </c:numRef>
          </c:val>
          <c:extLst>
            <c:ext xmlns:c16="http://schemas.microsoft.com/office/drawing/2014/chart" uri="{C3380CC4-5D6E-409C-BE32-E72D297353CC}">
              <c16:uniqueId val="{00000002-3C90-4C9B-AC8D-2FE068001065}"/>
            </c:ext>
          </c:extLst>
        </c:ser>
        <c:ser>
          <c:idx val="3"/>
          <c:order val="3"/>
          <c:tx>
            <c:strRef>
              <c:f>OverallByDeployment!$B$18</c:f>
              <c:strCache>
                <c:ptCount val="1"/>
                <c:pt idx="0">
                  <c:v>D</c:v>
                </c:pt>
              </c:strCache>
            </c:strRef>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cat>
            <c:strRef>
              <c:f>OverallByDeployment!$C$4:$E$4</c:f>
              <c:strCache>
                <c:ptCount val="3"/>
                <c:pt idx="0">
                  <c:v>A</c:v>
                </c:pt>
                <c:pt idx="1">
                  <c:v>B</c:v>
                </c:pt>
                <c:pt idx="2">
                  <c:v>C</c:v>
                </c:pt>
              </c:strCache>
            </c:strRef>
          </c:cat>
          <c:val>
            <c:numRef>
              <c:f>OverallByDeployment!$C$18:$E$18</c:f>
              <c:numCache>
                <c:formatCode>0.00%</c:formatCode>
                <c:ptCount val="3"/>
                <c:pt idx="0">
                  <c:v>2.7E-2</c:v>
                </c:pt>
                <c:pt idx="1">
                  <c:v>8.9599999999999999E-2</c:v>
                </c:pt>
                <c:pt idx="2">
                  <c:v>0.1351</c:v>
                </c:pt>
              </c:numCache>
            </c:numRef>
          </c:val>
          <c:extLst>
            <c:ext xmlns:c16="http://schemas.microsoft.com/office/drawing/2014/chart" uri="{C3380CC4-5D6E-409C-BE32-E72D297353CC}">
              <c16:uniqueId val="{00000003-3C90-4C9B-AC8D-2FE068001065}"/>
            </c:ext>
          </c:extLst>
        </c:ser>
        <c:ser>
          <c:idx val="4"/>
          <c:order val="4"/>
          <c:tx>
            <c:strRef>
              <c:f>OverallByDeployment!$B$19</c:f>
              <c:strCache>
                <c:ptCount val="1"/>
                <c:pt idx="0">
                  <c:v>F</c:v>
                </c:pt>
              </c:strCache>
            </c:strRef>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cat>
            <c:strRef>
              <c:f>OverallByDeployment!$C$4:$E$4</c:f>
              <c:strCache>
                <c:ptCount val="3"/>
                <c:pt idx="0">
                  <c:v>A</c:v>
                </c:pt>
                <c:pt idx="1">
                  <c:v>B</c:v>
                </c:pt>
                <c:pt idx="2">
                  <c:v>C</c:v>
                </c:pt>
              </c:strCache>
            </c:strRef>
          </c:cat>
          <c:val>
            <c:numRef>
              <c:f>OverallByDeployment!$C$19:$E$19</c:f>
              <c:numCache>
                <c:formatCode>0.00%</c:formatCode>
                <c:ptCount val="3"/>
                <c:pt idx="0">
                  <c:v>1.35E-2</c:v>
                </c:pt>
                <c:pt idx="1">
                  <c:v>2.9899999999999999E-2</c:v>
                </c:pt>
                <c:pt idx="2">
                  <c:v>8.1100000000000005E-2</c:v>
                </c:pt>
              </c:numCache>
            </c:numRef>
          </c:val>
          <c:extLst>
            <c:ext xmlns:c16="http://schemas.microsoft.com/office/drawing/2014/chart" uri="{C3380CC4-5D6E-409C-BE32-E72D297353CC}">
              <c16:uniqueId val="{00000004-3C90-4C9B-AC8D-2FE068001065}"/>
            </c:ext>
          </c:extLst>
        </c:ser>
        <c:ser>
          <c:idx val="5"/>
          <c:order val="5"/>
          <c:tx>
            <c:strRef>
              <c:f>OverallByDeployment!$B$20</c:f>
              <c:strCache>
                <c:ptCount val="1"/>
                <c:pt idx="0">
                  <c:v>W/WE/WF/WP</c:v>
                </c:pt>
              </c:strCache>
            </c:strRef>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cat>
            <c:strRef>
              <c:f>OverallByDeployment!$C$4:$E$4</c:f>
              <c:strCache>
                <c:ptCount val="3"/>
                <c:pt idx="0">
                  <c:v>A</c:v>
                </c:pt>
                <c:pt idx="1">
                  <c:v>B</c:v>
                </c:pt>
                <c:pt idx="2">
                  <c:v>C</c:v>
                </c:pt>
              </c:strCache>
            </c:strRef>
          </c:cat>
          <c:val>
            <c:numRef>
              <c:f>OverallByDeployment!$C$20:$E$20</c:f>
              <c:numCache>
                <c:formatCode>0.00%</c:formatCode>
                <c:ptCount val="3"/>
                <c:pt idx="0">
                  <c:v>0.16220000000000001</c:v>
                </c:pt>
                <c:pt idx="1">
                  <c:v>0.23880000000000001</c:v>
                </c:pt>
                <c:pt idx="2">
                  <c:v>0.37840000000000001</c:v>
                </c:pt>
              </c:numCache>
            </c:numRef>
          </c:val>
          <c:extLst>
            <c:ext xmlns:c16="http://schemas.microsoft.com/office/drawing/2014/chart" uri="{C3380CC4-5D6E-409C-BE32-E72D297353CC}">
              <c16:uniqueId val="{00000005-3C90-4C9B-AC8D-2FE068001065}"/>
            </c:ext>
          </c:extLst>
        </c:ser>
        <c:dLbls>
          <c:showLegendKey val="0"/>
          <c:showVal val="0"/>
          <c:showCatName val="0"/>
          <c:showSerName val="0"/>
          <c:showPercent val="0"/>
          <c:showBubbleSize val="0"/>
        </c:dLbls>
        <c:gapWidth val="65"/>
        <c:shape val="box"/>
        <c:axId val="1232893359"/>
        <c:axId val="1232895439"/>
        <c:axId val="0"/>
      </c:bar3DChart>
      <c:catAx>
        <c:axId val="1232893359"/>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Grade in First Course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232895439"/>
        <c:crosses val="autoZero"/>
        <c:auto val="1"/>
        <c:lblAlgn val="ctr"/>
        <c:lblOffset val="100"/>
        <c:noMultiLvlLbl val="0"/>
      </c:catAx>
      <c:valAx>
        <c:axId val="1232895439"/>
        <c:scaling>
          <c:orientation val="minMax"/>
          <c:max val="0.70000000000000007"/>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Percentage</a:t>
                </a:r>
                <a:r>
                  <a:rPr lang="en-US" baseline="0"/>
                  <a:t> of Students</a:t>
                </a:r>
                <a:endParaRPr lang="en-US"/>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232893359"/>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Online to In-Person</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OverallByDeployment!$B$25</c:f>
              <c:strCache>
                <c:ptCount val="1"/>
                <c:pt idx="0">
                  <c:v>A</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OverallByDeployment!$C$4:$E$4</c:f>
              <c:strCache>
                <c:ptCount val="3"/>
                <c:pt idx="0">
                  <c:v>A</c:v>
                </c:pt>
                <c:pt idx="1">
                  <c:v>B</c:v>
                </c:pt>
                <c:pt idx="2">
                  <c:v>C</c:v>
                </c:pt>
              </c:strCache>
            </c:strRef>
          </c:cat>
          <c:val>
            <c:numRef>
              <c:f>OverallByDeployment!$C$25:$E$25</c:f>
              <c:numCache>
                <c:formatCode>0.00%</c:formatCode>
                <c:ptCount val="3"/>
                <c:pt idx="0">
                  <c:v>0.52170000000000005</c:v>
                </c:pt>
                <c:pt idx="1">
                  <c:v>0.1111</c:v>
                </c:pt>
                <c:pt idx="2">
                  <c:v>0.1053</c:v>
                </c:pt>
              </c:numCache>
            </c:numRef>
          </c:val>
          <c:extLst>
            <c:ext xmlns:c16="http://schemas.microsoft.com/office/drawing/2014/chart" uri="{C3380CC4-5D6E-409C-BE32-E72D297353CC}">
              <c16:uniqueId val="{00000000-69EC-420B-BB69-B25CD67B52AD}"/>
            </c:ext>
          </c:extLst>
        </c:ser>
        <c:ser>
          <c:idx val="1"/>
          <c:order val="1"/>
          <c:tx>
            <c:strRef>
              <c:f>OverallByDeployment!$B$26</c:f>
              <c:strCache>
                <c:ptCount val="1"/>
                <c:pt idx="0">
                  <c:v>B</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OverallByDeployment!$C$4:$E$4</c:f>
              <c:strCache>
                <c:ptCount val="3"/>
                <c:pt idx="0">
                  <c:v>A</c:v>
                </c:pt>
                <c:pt idx="1">
                  <c:v>B</c:v>
                </c:pt>
                <c:pt idx="2">
                  <c:v>C</c:v>
                </c:pt>
              </c:strCache>
            </c:strRef>
          </c:cat>
          <c:val>
            <c:numRef>
              <c:f>OverallByDeployment!$C$26:$E$26</c:f>
              <c:numCache>
                <c:formatCode>0.00%</c:formatCode>
                <c:ptCount val="3"/>
                <c:pt idx="0">
                  <c:v>0.27539999999999998</c:v>
                </c:pt>
                <c:pt idx="1">
                  <c:v>0.2099</c:v>
                </c:pt>
                <c:pt idx="2">
                  <c:v>0.13159999999999999</c:v>
                </c:pt>
              </c:numCache>
            </c:numRef>
          </c:val>
          <c:extLst>
            <c:ext xmlns:c16="http://schemas.microsoft.com/office/drawing/2014/chart" uri="{C3380CC4-5D6E-409C-BE32-E72D297353CC}">
              <c16:uniqueId val="{00000001-69EC-420B-BB69-B25CD67B52AD}"/>
            </c:ext>
          </c:extLst>
        </c:ser>
        <c:ser>
          <c:idx val="2"/>
          <c:order val="2"/>
          <c:tx>
            <c:strRef>
              <c:f>OverallByDeployment!$B$27</c:f>
              <c:strCache>
                <c:ptCount val="1"/>
                <c:pt idx="0">
                  <c:v>C</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OverallByDeployment!$C$4:$E$4</c:f>
              <c:strCache>
                <c:ptCount val="3"/>
                <c:pt idx="0">
                  <c:v>A</c:v>
                </c:pt>
                <c:pt idx="1">
                  <c:v>B</c:v>
                </c:pt>
                <c:pt idx="2">
                  <c:v>C</c:v>
                </c:pt>
              </c:strCache>
            </c:strRef>
          </c:cat>
          <c:val>
            <c:numRef>
              <c:f>OverallByDeployment!$C$27:$E$27</c:f>
              <c:numCache>
                <c:formatCode>0.00%</c:formatCode>
                <c:ptCount val="3"/>
                <c:pt idx="0">
                  <c:v>7.2499999999999995E-2</c:v>
                </c:pt>
                <c:pt idx="1">
                  <c:v>0.2346</c:v>
                </c:pt>
                <c:pt idx="2">
                  <c:v>0.19739999999999999</c:v>
                </c:pt>
              </c:numCache>
            </c:numRef>
          </c:val>
          <c:extLst>
            <c:ext xmlns:c16="http://schemas.microsoft.com/office/drawing/2014/chart" uri="{C3380CC4-5D6E-409C-BE32-E72D297353CC}">
              <c16:uniqueId val="{00000002-69EC-420B-BB69-B25CD67B52AD}"/>
            </c:ext>
          </c:extLst>
        </c:ser>
        <c:ser>
          <c:idx val="3"/>
          <c:order val="3"/>
          <c:tx>
            <c:strRef>
              <c:f>OverallByDeployment!$B$28</c:f>
              <c:strCache>
                <c:ptCount val="1"/>
                <c:pt idx="0">
                  <c:v>D</c:v>
                </c:pt>
              </c:strCache>
            </c:strRef>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cat>
            <c:strRef>
              <c:f>OverallByDeployment!$C$4:$E$4</c:f>
              <c:strCache>
                <c:ptCount val="3"/>
                <c:pt idx="0">
                  <c:v>A</c:v>
                </c:pt>
                <c:pt idx="1">
                  <c:v>B</c:v>
                </c:pt>
                <c:pt idx="2">
                  <c:v>C</c:v>
                </c:pt>
              </c:strCache>
            </c:strRef>
          </c:cat>
          <c:val>
            <c:numRef>
              <c:f>OverallByDeployment!$C$28:$E$28</c:f>
              <c:numCache>
                <c:formatCode>0.00%</c:formatCode>
                <c:ptCount val="3"/>
                <c:pt idx="0">
                  <c:v>1.4500000000000001E-2</c:v>
                </c:pt>
                <c:pt idx="1">
                  <c:v>9.8799999999999999E-2</c:v>
                </c:pt>
                <c:pt idx="2">
                  <c:v>0.19739999999999999</c:v>
                </c:pt>
              </c:numCache>
            </c:numRef>
          </c:val>
          <c:extLst>
            <c:ext xmlns:c16="http://schemas.microsoft.com/office/drawing/2014/chart" uri="{C3380CC4-5D6E-409C-BE32-E72D297353CC}">
              <c16:uniqueId val="{00000003-69EC-420B-BB69-B25CD67B52AD}"/>
            </c:ext>
          </c:extLst>
        </c:ser>
        <c:ser>
          <c:idx val="4"/>
          <c:order val="4"/>
          <c:tx>
            <c:strRef>
              <c:f>OverallByDeployment!$B$29</c:f>
              <c:strCache>
                <c:ptCount val="1"/>
                <c:pt idx="0">
                  <c:v>F</c:v>
                </c:pt>
              </c:strCache>
            </c:strRef>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cat>
            <c:strRef>
              <c:f>OverallByDeployment!$C$4:$E$4</c:f>
              <c:strCache>
                <c:ptCount val="3"/>
                <c:pt idx="0">
                  <c:v>A</c:v>
                </c:pt>
                <c:pt idx="1">
                  <c:v>B</c:v>
                </c:pt>
                <c:pt idx="2">
                  <c:v>C</c:v>
                </c:pt>
              </c:strCache>
            </c:strRef>
          </c:cat>
          <c:val>
            <c:numRef>
              <c:f>OverallByDeployment!$C$29:$E$29</c:f>
              <c:numCache>
                <c:formatCode>0.00%</c:formatCode>
                <c:ptCount val="3"/>
                <c:pt idx="0">
                  <c:v>0</c:v>
                </c:pt>
                <c:pt idx="1">
                  <c:v>2.47E-2</c:v>
                </c:pt>
                <c:pt idx="2">
                  <c:v>6.5799999999999997E-2</c:v>
                </c:pt>
              </c:numCache>
            </c:numRef>
          </c:val>
          <c:extLst>
            <c:ext xmlns:c16="http://schemas.microsoft.com/office/drawing/2014/chart" uri="{C3380CC4-5D6E-409C-BE32-E72D297353CC}">
              <c16:uniqueId val="{00000004-69EC-420B-BB69-B25CD67B52AD}"/>
            </c:ext>
          </c:extLst>
        </c:ser>
        <c:ser>
          <c:idx val="5"/>
          <c:order val="5"/>
          <c:tx>
            <c:strRef>
              <c:f>OverallByDeployment!$B$30</c:f>
              <c:strCache>
                <c:ptCount val="1"/>
                <c:pt idx="0">
                  <c:v>W/WE/WF/WP</c:v>
                </c:pt>
              </c:strCache>
            </c:strRef>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cat>
            <c:strRef>
              <c:f>OverallByDeployment!$C$4:$E$4</c:f>
              <c:strCache>
                <c:ptCount val="3"/>
                <c:pt idx="0">
                  <c:v>A</c:v>
                </c:pt>
                <c:pt idx="1">
                  <c:v>B</c:v>
                </c:pt>
                <c:pt idx="2">
                  <c:v>C</c:v>
                </c:pt>
              </c:strCache>
            </c:strRef>
          </c:cat>
          <c:val>
            <c:numRef>
              <c:f>OverallByDeployment!$C$30:$E$30</c:f>
              <c:numCache>
                <c:formatCode>0.00%</c:formatCode>
                <c:ptCount val="3"/>
                <c:pt idx="0">
                  <c:v>0.1159</c:v>
                </c:pt>
                <c:pt idx="1">
                  <c:v>0.32100000000000001</c:v>
                </c:pt>
                <c:pt idx="2">
                  <c:v>0.30259999999999998</c:v>
                </c:pt>
              </c:numCache>
            </c:numRef>
          </c:val>
          <c:extLst>
            <c:ext xmlns:c16="http://schemas.microsoft.com/office/drawing/2014/chart" uri="{C3380CC4-5D6E-409C-BE32-E72D297353CC}">
              <c16:uniqueId val="{00000005-69EC-420B-BB69-B25CD67B52AD}"/>
            </c:ext>
          </c:extLst>
        </c:ser>
        <c:dLbls>
          <c:showLegendKey val="0"/>
          <c:showVal val="0"/>
          <c:showCatName val="0"/>
          <c:showSerName val="0"/>
          <c:showPercent val="0"/>
          <c:showBubbleSize val="0"/>
        </c:dLbls>
        <c:gapWidth val="65"/>
        <c:shape val="box"/>
        <c:axId val="1232893359"/>
        <c:axId val="1232895439"/>
        <c:axId val="0"/>
      </c:bar3DChart>
      <c:catAx>
        <c:axId val="1232893359"/>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Grade in First Course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232895439"/>
        <c:crosses val="autoZero"/>
        <c:auto val="1"/>
        <c:lblAlgn val="ctr"/>
        <c:lblOffset val="100"/>
        <c:noMultiLvlLbl val="0"/>
      </c:catAx>
      <c:valAx>
        <c:axId val="1232895439"/>
        <c:scaling>
          <c:orientation val="minMax"/>
          <c:max val="0.70000000000000007"/>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Percentage</a:t>
                </a:r>
                <a:r>
                  <a:rPr lang="en-US" baseline="0"/>
                  <a:t> of Students</a:t>
                </a:r>
                <a:endParaRPr lang="en-US"/>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232893359"/>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In-Person to Online</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OverallByDeployment!$B$5</c:f>
              <c:strCache>
                <c:ptCount val="1"/>
                <c:pt idx="0">
                  <c:v>A</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OverallByDeployment!$M$4:$O$4</c:f>
              <c:strCache>
                <c:ptCount val="3"/>
                <c:pt idx="0">
                  <c:v>A</c:v>
                </c:pt>
                <c:pt idx="1">
                  <c:v>B</c:v>
                </c:pt>
                <c:pt idx="2">
                  <c:v>C</c:v>
                </c:pt>
              </c:strCache>
            </c:strRef>
          </c:cat>
          <c:val>
            <c:numRef>
              <c:f>OverallByDeployment!$M$5:$O$5</c:f>
              <c:numCache>
                <c:formatCode>0.00%</c:formatCode>
                <c:ptCount val="3"/>
                <c:pt idx="0">
                  <c:v>0.52890000000000004</c:v>
                </c:pt>
                <c:pt idx="1">
                  <c:v>0.2404</c:v>
                </c:pt>
                <c:pt idx="2">
                  <c:v>6.3200000000000006E-2</c:v>
                </c:pt>
              </c:numCache>
            </c:numRef>
          </c:val>
          <c:extLst>
            <c:ext xmlns:c16="http://schemas.microsoft.com/office/drawing/2014/chart" uri="{C3380CC4-5D6E-409C-BE32-E72D297353CC}">
              <c16:uniqueId val="{00000000-F8FA-4715-83BD-20D0DD2C99BB}"/>
            </c:ext>
          </c:extLst>
        </c:ser>
        <c:ser>
          <c:idx val="1"/>
          <c:order val="1"/>
          <c:tx>
            <c:strRef>
              <c:f>OverallByDeployment!$B$6</c:f>
              <c:strCache>
                <c:ptCount val="1"/>
                <c:pt idx="0">
                  <c:v>B</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OverallByDeployment!$M$4:$O$4</c:f>
              <c:strCache>
                <c:ptCount val="3"/>
                <c:pt idx="0">
                  <c:v>A</c:v>
                </c:pt>
                <c:pt idx="1">
                  <c:v>B</c:v>
                </c:pt>
                <c:pt idx="2">
                  <c:v>C</c:v>
                </c:pt>
              </c:strCache>
            </c:strRef>
          </c:cat>
          <c:val>
            <c:numRef>
              <c:f>OverallByDeployment!$M$6:$O$6</c:f>
              <c:numCache>
                <c:formatCode>0.00%</c:formatCode>
                <c:ptCount val="3"/>
                <c:pt idx="0">
                  <c:v>0.26450000000000001</c:v>
                </c:pt>
                <c:pt idx="1">
                  <c:v>0.1923</c:v>
                </c:pt>
                <c:pt idx="2">
                  <c:v>0.16839999999999999</c:v>
                </c:pt>
              </c:numCache>
            </c:numRef>
          </c:val>
          <c:extLst>
            <c:ext xmlns:c16="http://schemas.microsoft.com/office/drawing/2014/chart" uri="{C3380CC4-5D6E-409C-BE32-E72D297353CC}">
              <c16:uniqueId val="{00000001-F8FA-4715-83BD-20D0DD2C99BB}"/>
            </c:ext>
          </c:extLst>
        </c:ser>
        <c:ser>
          <c:idx val="2"/>
          <c:order val="2"/>
          <c:tx>
            <c:strRef>
              <c:f>OverallByDeployment!$B$7</c:f>
              <c:strCache>
                <c:ptCount val="1"/>
                <c:pt idx="0">
                  <c:v>C</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OverallByDeployment!$M$4:$O$4</c:f>
              <c:strCache>
                <c:ptCount val="3"/>
                <c:pt idx="0">
                  <c:v>A</c:v>
                </c:pt>
                <c:pt idx="1">
                  <c:v>B</c:v>
                </c:pt>
                <c:pt idx="2">
                  <c:v>C</c:v>
                </c:pt>
              </c:strCache>
            </c:strRef>
          </c:cat>
          <c:val>
            <c:numRef>
              <c:f>OverallByDeployment!$M$7:$O$7</c:f>
              <c:numCache>
                <c:formatCode>0.00%</c:formatCode>
                <c:ptCount val="3"/>
                <c:pt idx="0">
                  <c:v>5.79E-2</c:v>
                </c:pt>
                <c:pt idx="1">
                  <c:v>0.21149999999999999</c:v>
                </c:pt>
                <c:pt idx="2">
                  <c:v>0.26319999999999999</c:v>
                </c:pt>
              </c:numCache>
            </c:numRef>
          </c:val>
          <c:extLst>
            <c:ext xmlns:c16="http://schemas.microsoft.com/office/drawing/2014/chart" uri="{C3380CC4-5D6E-409C-BE32-E72D297353CC}">
              <c16:uniqueId val="{00000002-F8FA-4715-83BD-20D0DD2C99BB}"/>
            </c:ext>
          </c:extLst>
        </c:ser>
        <c:ser>
          <c:idx val="3"/>
          <c:order val="3"/>
          <c:tx>
            <c:strRef>
              <c:f>OverallByDeployment!$B$8</c:f>
              <c:strCache>
                <c:ptCount val="1"/>
                <c:pt idx="0">
                  <c:v>D</c:v>
                </c:pt>
              </c:strCache>
            </c:strRef>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cat>
            <c:strRef>
              <c:f>OverallByDeployment!$M$4:$O$4</c:f>
              <c:strCache>
                <c:ptCount val="3"/>
                <c:pt idx="0">
                  <c:v>A</c:v>
                </c:pt>
                <c:pt idx="1">
                  <c:v>B</c:v>
                </c:pt>
                <c:pt idx="2">
                  <c:v>C</c:v>
                </c:pt>
              </c:strCache>
            </c:strRef>
          </c:cat>
          <c:val>
            <c:numRef>
              <c:f>OverallByDeployment!$M$8:$O$8</c:f>
              <c:numCache>
                <c:formatCode>0.00%</c:formatCode>
                <c:ptCount val="3"/>
                <c:pt idx="0">
                  <c:v>0</c:v>
                </c:pt>
                <c:pt idx="1">
                  <c:v>6.7299999999999999E-2</c:v>
                </c:pt>
                <c:pt idx="2">
                  <c:v>0.1053</c:v>
                </c:pt>
              </c:numCache>
            </c:numRef>
          </c:val>
          <c:extLst>
            <c:ext xmlns:c16="http://schemas.microsoft.com/office/drawing/2014/chart" uri="{C3380CC4-5D6E-409C-BE32-E72D297353CC}">
              <c16:uniqueId val="{00000003-F8FA-4715-83BD-20D0DD2C99BB}"/>
            </c:ext>
          </c:extLst>
        </c:ser>
        <c:ser>
          <c:idx val="4"/>
          <c:order val="4"/>
          <c:tx>
            <c:strRef>
              <c:f>OverallByDeployment!$B$9</c:f>
              <c:strCache>
                <c:ptCount val="1"/>
                <c:pt idx="0">
                  <c:v>F</c:v>
                </c:pt>
              </c:strCache>
            </c:strRef>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cat>
            <c:strRef>
              <c:f>OverallByDeployment!$M$4:$O$4</c:f>
              <c:strCache>
                <c:ptCount val="3"/>
                <c:pt idx="0">
                  <c:v>A</c:v>
                </c:pt>
                <c:pt idx="1">
                  <c:v>B</c:v>
                </c:pt>
                <c:pt idx="2">
                  <c:v>C</c:v>
                </c:pt>
              </c:strCache>
            </c:strRef>
          </c:cat>
          <c:val>
            <c:numRef>
              <c:f>OverallByDeployment!$M$9:$O$9</c:f>
              <c:numCache>
                <c:formatCode>0.00%</c:formatCode>
                <c:ptCount val="3"/>
                <c:pt idx="0">
                  <c:v>8.3000000000000001E-3</c:v>
                </c:pt>
                <c:pt idx="1">
                  <c:v>4.8099999999999997E-2</c:v>
                </c:pt>
                <c:pt idx="2">
                  <c:v>7.3700000000000002E-2</c:v>
                </c:pt>
              </c:numCache>
            </c:numRef>
          </c:val>
          <c:extLst>
            <c:ext xmlns:c16="http://schemas.microsoft.com/office/drawing/2014/chart" uri="{C3380CC4-5D6E-409C-BE32-E72D297353CC}">
              <c16:uniqueId val="{00000004-F8FA-4715-83BD-20D0DD2C99BB}"/>
            </c:ext>
          </c:extLst>
        </c:ser>
        <c:ser>
          <c:idx val="5"/>
          <c:order val="5"/>
          <c:tx>
            <c:strRef>
              <c:f>OverallByDeployment!$B$10</c:f>
              <c:strCache>
                <c:ptCount val="1"/>
                <c:pt idx="0">
                  <c:v>W/WE/WF/WP</c:v>
                </c:pt>
              </c:strCache>
            </c:strRef>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cat>
            <c:strRef>
              <c:f>OverallByDeployment!$M$4:$O$4</c:f>
              <c:strCache>
                <c:ptCount val="3"/>
                <c:pt idx="0">
                  <c:v>A</c:v>
                </c:pt>
                <c:pt idx="1">
                  <c:v>B</c:v>
                </c:pt>
                <c:pt idx="2">
                  <c:v>C</c:v>
                </c:pt>
              </c:strCache>
            </c:strRef>
          </c:cat>
          <c:val>
            <c:numRef>
              <c:f>OverallByDeployment!$M$10:$O$10</c:f>
              <c:numCache>
                <c:formatCode>0.00%</c:formatCode>
                <c:ptCount val="3"/>
                <c:pt idx="0">
                  <c:v>0.14050000000000001</c:v>
                </c:pt>
                <c:pt idx="1">
                  <c:v>0.2404</c:v>
                </c:pt>
                <c:pt idx="2">
                  <c:v>0.32629999999999998</c:v>
                </c:pt>
              </c:numCache>
            </c:numRef>
          </c:val>
          <c:extLst>
            <c:ext xmlns:c16="http://schemas.microsoft.com/office/drawing/2014/chart" uri="{C3380CC4-5D6E-409C-BE32-E72D297353CC}">
              <c16:uniqueId val="{00000005-F8FA-4715-83BD-20D0DD2C99BB}"/>
            </c:ext>
          </c:extLst>
        </c:ser>
        <c:dLbls>
          <c:showLegendKey val="0"/>
          <c:showVal val="0"/>
          <c:showCatName val="0"/>
          <c:showSerName val="0"/>
          <c:showPercent val="0"/>
          <c:showBubbleSize val="0"/>
        </c:dLbls>
        <c:gapWidth val="65"/>
        <c:shape val="box"/>
        <c:axId val="1232893359"/>
        <c:axId val="1232895439"/>
        <c:axId val="0"/>
      </c:bar3DChart>
      <c:catAx>
        <c:axId val="1232893359"/>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Grade in First Course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232895439"/>
        <c:crosses val="autoZero"/>
        <c:auto val="1"/>
        <c:lblAlgn val="ctr"/>
        <c:lblOffset val="100"/>
        <c:noMultiLvlLbl val="0"/>
      </c:catAx>
      <c:valAx>
        <c:axId val="1232895439"/>
        <c:scaling>
          <c:orientation val="minMax"/>
          <c:max val="0.70000000000000007"/>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Percentage</a:t>
                </a:r>
                <a:r>
                  <a:rPr lang="en-US" baseline="0"/>
                  <a:t> of Students</a:t>
                </a:r>
                <a:endParaRPr lang="en-US"/>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232893359"/>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151/152 (All Modes)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Sheet1!$A$5</c:f>
              <c:strCache>
                <c:ptCount val="1"/>
                <c:pt idx="0">
                  <c:v>A</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Sheet1!$H$4:$J$4</c:f>
              <c:strCache>
                <c:ptCount val="3"/>
                <c:pt idx="0">
                  <c:v>A</c:v>
                </c:pt>
                <c:pt idx="1">
                  <c:v>B</c:v>
                </c:pt>
                <c:pt idx="2">
                  <c:v>C</c:v>
                </c:pt>
              </c:strCache>
            </c:strRef>
          </c:cat>
          <c:val>
            <c:numRef>
              <c:f>Sheet1!$H$5:$J$5</c:f>
              <c:numCache>
                <c:formatCode>0.00%</c:formatCode>
                <c:ptCount val="3"/>
                <c:pt idx="0">
                  <c:v>0.55630000000000002</c:v>
                </c:pt>
                <c:pt idx="1">
                  <c:v>0.1459</c:v>
                </c:pt>
                <c:pt idx="2">
                  <c:v>4.0300000000000002E-2</c:v>
                </c:pt>
              </c:numCache>
            </c:numRef>
          </c:val>
          <c:extLst>
            <c:ext xmlns:c16="http://schemas.microsoft.com/office/drawing/2014/chart" uri="{C3380CC4-5D6E-409C-BE32-E72D297353CC}">
              <c16:uniqueId val="{00000000-618C-45BC-8F37-1726E26553D2}"/>
            </c:ext>
          </c:extLst>
        </c:ser>
        <c:ser>
          <c:idx val="1"/>
          <c:order val="1"/>
          <c:tx>
            <c:strRef>
              <c:f>Sheet1!$A$6</c:f>
              <c:strCache>
                <c:ptCount val="1"/>
                <c:pt idx="0">
                  <c:v>B</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Sheet1!$H$4:$J$4</c:f>
              <c:strCache>
                <c:ptCount val="3"/>
                <c:pt idx="0">
                  <c:v>A</c:v>
                </c:pt>
                <c:pt idx="1">
                  <c:v>B</c:v>
                </c:pt>
                <c:pt idx="2">
                  <c:v>C</c:v>
                </c:pt>
              </c:strCache>
            </c:strRef>
          </c:cat>
          <c:val>
            <c:numRef>
              <c:f>Sheet1!$H$6:$J$6</c:f>
              <c:numCache>
                <c:formatCode>0.00%</c:formatCode>
                <c:ptCount val="3"/>
                <c:pt idx="0">
                  <c:v>0.26390000000000002</c:v>
                </c:pt>
                <c:pt idx="1">
                  <c:v>0.31590000000000001</c:v>
                </c:pt>
                <c:pt idx="2">
                  <c:v>0.16</c:v>
                </c:pt>
              </c:numCache>
            </c:numRef>
          </c:val>
          <c:extLst>
            <c:ext xmlns:c16="http://schemas.microsoft.com/office/drawing/2014/chart" uri="{C3380CC4-5D6E-409C-BE32-E72D297353CC}">
              <c16:uniqueId val="{00000001-618C-45BC-8F37-1726E26553D2}"/>
            </c:ext>
          </c:extLst>
        </c:ser>
        <c:ser>
          <c:idx val="2"/>
          <c:order val="2"/>
          <c:tx>
            <c:strRef>
              <c:f>Sheet1!$A$7</c:f>
              <c:strCache>
                <c:ptCount val="1"/>
                <c:pt idx="0">
                  <c:v>C</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Sheet1!$H$4:$J$4</c:f>
              <c:strCache>
                <c:ptCount val="3"/>
                <c:pt idx="0">
                  <c:v>A</c:v>
                </c:pt>
                <c:pt idx="1">
                  <c:v>B</c:v>
                </c:pt>
                <c:pt idx="2">
                  <c:v>C</c:v>
                </c:pt>
              </c:strCache>
            </c:strRef>
          </c:cat>
          <c:val>
            <c:numRef>
              <c:f>Sheet1!$H$7:$J$7</c:f>
              <c:numCache>
                <c:formatCode>0.00%</c:formatCode>
                <c:ptCount val="3"/>
                <c:pt idx="0">
                  <c:v>7.2499999999999995E-2</c:v>
                </c:pt>
                <c:pt idx="1">
                  <c:v>0.26200000000000001</c:v>
                </c:pt>
                <c:pt idx="2">
                  <c:v>0.30930000000000002</c:v>
                </c:pt>
              </c:numCache>
            </c:numRef>
          </c:val>
          <c:extLst>
            <c:ext xmlns:c16="http://schemas.microsoft.com/office/drawing/2014/chart" uri="{C3380CC4-5D6E-409C-BE32-E72D297353CC}">
              <c16:uniqueId val="{00000002-618C-45BC-8F37-1726E26553D2}"/>
            </c:ext>
          </c:extLst>
        </c:ser>
        <c:ser>
          <c:idx val="3"/>
          <c:order val="3"/>
          <c:tx>
            <c:strRef>
              <c:f>Sheet1!$A$8</c:f>
              <c:strCache>
                <c:ptCount val="1"/>
                <c:pt idx="0">
                  <c:v>D</c:v>
                </c:pt>
              </c:strCache>
            </c:strRef>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cat>
            <c:strRef>
              <c:f>Sheet1!$H$4:$J$4</c:f>
              <c:strCache>
                <c:ptCount val="3"/>
                <c:pt idx="0">
                  <c:v>A</c:v>
                </c:pt>
                <c:pt idx="1">
                  <c:v>B</c:v>
                </c:pt>
                <c:pt idx="2">
                  <c:v>C</c:v>
                </c:pt>
              </c:strCache>
            </c:strRef>
          </c:cat>
          <c:val>
            <c:numRef>
              <c:f>Sheet1!$H$8:$J$8</c:f>
              <c:numCache>
                <c:formatCode>0.00%</c:formatCode>
                <c:ptCount val="3"/>
                <c:pt idx="0">
                  <c:v>9.2999999999999992E-3</c:v>
                </c:pt>
                <c:pt idx="1">
                  <c:v>5.9700000000000003E-2</c:v>
                </c:pt>
                <c:pt idx="2">
                  <c:v>0.1176</c:v>
                </c:pt>
              </c:numCache>
            </c:numRef>
          </c:val>
          <c:extLst>
            <c:ext xmlns:c16="http://schemas.microsoft.com/office/drawing/2014/chart" uri="{C3380CC4-5D6E-409C-BE32-E72D297353CC}">
              <c16:uniqueId val="{00000003-618C-45BC-8F37-1726E26553D2}"/>
            </c:ext>
          </c:extLst>
        </c:ser>
        <c:ser>
          <c:idx val="4"/>
          <c:order val="4"/>
          <c:tx>
            <c:strRef>
              <c:f>Sheet1!$A$9</c:f>
              <c:strCache>
                <c:ptCount val="1"/>
                <c:pt idx="0">
                  <c:v>F</c:v>
                </c:pt>
              </c:strCache>
            </c:strRef>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cat>
            <c:strRef>
              <c:f>Sheet1!$H$4:$J$4</c:f>
              <c:strCache>
                <c:ptCount val="3"/>
                <c:pt idx="0">
                  <c:v>A</c:v>
                </c:pt>
                <c:pt idx="1">
                  <c:v>B</c:v>
                </c:pt>
                <c:pt idx="2">
                  <c:v>C</c:v>
                </c:pt>
              </c:strCache>
            </c:strRef>
          </c:cat>
          <c:val>
            <c:numRef>
              <c:f>Sheet1!$H$9:$J$9</c:f>
              <c:numCache>
                <c:formatCode>0.00%</c:formatCode>
                <c:ptCount val="3"/>
                <c:pt idx="0">
                  <c:v>8.5000000000000006E-3</c:v>
                </c:pt>
                <c:pt idx="1">
                  <c:v>3.6499999999999998E-2</c:v>
                </c:pt>
                <c:pt idx="2">
                  <c:v>6.5699999999999995E-2</c:v>
                </c:pt>
              </c:numCache>
            </c:numRef>
          </c:val>
          <c:extLst>
            <c:ext xmlns:c16="http://schemas.microsoft.com/office/drawing/2014/chart" uri="{C3380CC4-5D6E-409C-BE32-E72D297353CC}">
              <c16:uniqueId val="{00000004-618C-45BC-8F37-1726E26553D2}"/>
            </c:ext>
          </c:extLst>
        </c:ser>
        <c:ser>
          <c:idx val="5"/>
          <c:order val="5"/>
          <c:tx>
            <c:strRef>
              <c:f>Sheet1!$A$10</c:f>
              <c:strCache>
                <c:ptCount val="1"/>
                <c:pt idx="0">
                  <c:v>W/WE/WF/WP</c:v>
                </c:pt>
              </c:strCache>
            </c:strRef>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cat>
            <c:strRef>
              <c:f>Sheet1!$H$4:$J$4</c:f>
              <c:strCache>
                <c:ptCount val="3"/>
                <c:pt idx="0">
                  <c:v>A</c:v>
                </c:pt>
                <c:pt idx="1">
                  <c:v>B</c:v>
                </c:pt>
                <c:pt idx="2">
                  <c:v>C</c:v>
                </c:pt>
              </c:strCache>
            </c:strRef>
          </c:cat>
          <c:val>
            <c:numRef>
              <c:f>Sheet1!$H$10:$J$10</c:f>
              <c:numCache>
                <c:formatCode>0.00%</c:formatCode>
                <c:ptCount val="3"/>
                <c:pt idx="0">
                  <c:v>8.9499999999999996E-2</c:v>
                </c:pt>
                <c:pt idx="1">
                  <c:v>0.1799</c:v>
                </c:pt>
                <c:pt idx="2">
                  <c:v>0.30719999999999997</c:v>
                </c:pt>
              </c:numCache>
            </c:numRef>
          </c:val>
          <c:extLst>
            <c:ext xmlns:c16="http://schemas.microsoft.com/office/drawing/2014/chart" uri="{C3380CC4-5D6E-409C-BE32-E72D297353CC}">
              <c16:uniqueId val="{00000005-618C-45BC-8F37-1726E26553D2}"/>
            </c:ext>
          </c:extLst>
        </c:ser>
        <c:dLbls>
          <c:showLegendKey val="0"/>
          <c:showVal val="0"/>
          <c:showCatName val="0"/>
          <c:showSerName val="0"/>
          <c:showPercent val="0"/>
          <c:showBubbleSize val="0"/>
        </c:dLbls>
        <c:gapWidth val="65"/>
        <c:shape val="box"/>
        <c:axId val="1232893359"/>
        <c:axId val="1232895439"/>
        <c:axId val="0"/>
      </c:bar3DChart>
      <c:catAx>
        <c:axId val="1232893359"/>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Grade in First Course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232895439"/>
        <c:crosses val="autoZero"/>
        <c:auto val="1"/>
        <c:lblAlgn val="ctr"/>
        <c:lblOffset val="100"/>
        <c:noMultiLvlLbl val="0"/>
      </c:catAx>
      <c:valAx>
        <c:axId val="1232895439"/>
        <c:scaling>
          <c:orientation val="minMax"/>
          <c:max val="0.70000000000000007"/>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Percentage</a:t>
                </a:r>
                <a:r>
                  <a:rPr lang="en-US" baseline="0"/>
                  <a:t> of Students</a:t>
                </a:r>
                <a:endParaRPr lang="en-US"/>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232893359"/>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800" b="1" i="0" u="none" strike="noStrike" baseline="0">
                <a:effectLst/>
              </a:rPr>
              <a:t>In-Person</a:t>
            </a:r>
            <a:r>
              <a:rPr lang="en-US"/>
              <a:t> to Hybrid</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OverallByDeployment!$B$15</c:f>
              <c:strCache>
                <c:ptCount val="1"/>
                <c:pt idx="0">
                  <c:v>A</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OverallByDeployment!$M$4:$O$4</c:f>
              <c:strCache>
                <c:ptCount val="3"/>
                <c:pt idx="0">
                  <c:v>A</c:v>
                </c:pt>
                <c:pt idx="1">
                  <c:v>B</c:v>
                </c:pt>
                <c:pt idx="2">
                  <c:v>C</c:v>
                </c:pt>
              </c:strCache>
            </c:strRef>
          </c:cat>
          <c:val>
            <c:numRef>
              <c:f>OverallByDeployment!$M$15:$O$15</c:f>
              <c:numCache>
                <c:formatCode>0.00%</c:formatCode>
                <c:ptCount val="3"/>
                <c:pt idx="0">
                  <c:v>0.4</c:v>
                </c:pt>
                <c:pt idx="1">
                  <c:v>0.17069999999999999</c:v>
                </c:pt>
                <c:pt idx="2">
                  <c:v>2.7E-2</c:v>
                </c:pt>
              </c:numCache>
            </c:numRef>
          </c:val>
          <c:extLst>
            <c:ext xmlns:c16="http://schemas.microsoft.com/office/drawing/2014/chart" uri="{C3380CC4-5D6E-409C-BE32-E72D297353CC}">
              <c16:uniqueId val="{00000000-5397-4AEA-ACFD-A557B9BBDA56}"/>
            </c:ext>
          </c:extLst>
        </c:ser>
        <c:ser>
          <c:idx val="1"/>
          <c:order val="1"/>
          <c:tx>
            <c:strRef>
              <c:f>OverallByDeployment!$B$16</c:f>
              <c:strCache>
                <c:ptCount val="1"/>
                <c:pt idx="0">
                  <c:v>B</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OverallByDeployment!$M$4:$O$4</c:f>
              <c:strCache>
                <c:ptCount val="3"/>
                <c:pt idx="0">
                  <c:v>A</c:v>
                </c:pt>
                <c:pt idx="1">
                  <c:v>B</c:v>
                </c:pt>
                <c:pt idx="2">
                  <c:v>C</c:v>
                </c:pt>
              </c:strCache>
            </c:strRef>
          </c:cat>
          <c:val>
            <c:numRef>
              <c:f>OverallByDeployment!$M$16:$O$16</c:f>
              <c:numCache>
                <c:formatCode>0.00%</c:formatCode>
                <c:ptCount val="3"/>
                <c:pt idx="0">
                  <c:v>0.28889999999999999</c:v>
                </c:pt>
                <c:pt idx="1">
                  <c:v>0.3659</c:v>
                </c:pt>
                <c:pt idx="2">
                  <c:v>0.1351</c:v>
                </c:pt>
              </c:numCache>
            </c:numRef>
          </c:val>
          <c:extLst>
            <c:ext xmlns:c16="http://schemas.microsoft.com/office/drawing/2014/chart" uri="{C3380CC4-5D6E-409C-BE32-E72D297353CC}">
              <c16:uniqueId val="{00000001-5397-4AEA-ACFD-A557B9BBDA56}"/>
            </c:ext>
          </c:extLst>
        </c:ser>
        <c:ser>
          <c:idx val="2"/>
          <c:order val="2"/>
          <c:tx>
            <c:strRef>
              <c:f>OverallByDeployment!$B$17</c:f>
              <c:strCache>
                <c:ptCount val="1"/>
                <c:pt idx="0">
                  <c:v>C</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OverallByDeployment!$M$4:$O$4</c:f>
              <c:strCache>
                <c:ptCount val="3"/>
                <c:pt idx="0">
                  <c:v>A</c:v>
                </c:pt>
                <c:pt idx="1">
                  <c:v>B</c:v>
                </c:pt>
                <c:pt idx="2">
                  <c:v>C</c:v>
                </c:pt>
              </c:strCache>
            </c:strRef>
          </c:cat>
          <c:val>
            <c:numRef>
              <c:f>OverallByDeployment!$M$17:$O$17</c:f>
              <c:numCache>
                <c:formatCode>0.00%</c:formatCode>
                <c:ptCount val="3"/>
                <c:pt idx="0">
                  <c:v>8.8900000000000007E-2</c:v>
                </c:pt>
                <c:pt idx="1">
                  <c:v>0.2195</c:v>
                </c:pt>
                <c:pt idx="2">
                  <c:v>0.27029999999999998</c:v>
                </c:pt>
              </c:numCache>
            </c:numRef>
          </c:val>
          <c:extLst>
            <c:ext xmlns:c16="http://schemas.microsoft.com/office/drawing/2014/chart" uri="{C3380CC4-5D6E-409C-BE32-E72D297353CC}">
              <c16:uniqueId val="{00000002-5397-4AEA-ACFD-A557B9BBDA56}"/>
            </c:ext>
          </c:extLst>
        </c:ser>
        <c:ser>
          <c:idx val="3"/>
          <c:order val="3"/>
          <c:tx>
            <c:strRef>
              <c:f>OverallByDeployment!$B$18</c:f>
              <c:strCache>
                <c:ptCount val="1"/>
                <c:pt idx="0">
                  <c:v>D</c:v>
                </c:pt>
              </c:strCache>
            </c:strRef>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cat>
            <c:strRef>
              <c:f>OverallByDeployment!$M$4:$O$4</c:f>
              <c:strCache>
                <c:ptCount val="3"/>
                <c:pt idx="0">
                  <c:v>A</c:v>
                </c:pt>
                <c:pt idx="1">
                  <c:v>B</c:v>
                </c:pt>
                <c:pt idx="2">
                  <c:v>C</c:v>
                </c:pt>
              </c:strCache>
            </c:strRef>
          </c:cat>
          <c:val>
            <c:numRef>
              <c:f>OverallByDeployment!$M$18:$O$18</c:f>
              <c:numCache>
                <c:formatCode>0.00%</c:formatCode>
                <c:ptCount val="3"/>
                <c:pt idx="0">
                  <c:v>2.2200000000000001E-2</c:v>
                </c:pt>
                <c:pt idx="1">
                  <c:v>0</c:v>
                </c:pt>
                <c:pt idx="2">
                  <c:v>5.4100000000000002E-2</c:v>
                </c:pt>
              </c:numCache>
            </c:numRef>
          </c:val>
          <c:extLst>
            <c:ext xmlns:c16="http://schemas.microsoft.com/office/drawing/2014/chart" uri="{C3380CC4-5D6E-409C-BE32-E72D297353CC}">
              <c16:uniqueId val="{00000003-5397-4AEA-ACFD-A557B9BBDA56}"/>
            </c:ext>
          </c:extLst>
        </c:ser>
        <c:ser>
          <c:idx val="4"/>
          <c:order val="4"/>
          <c:tx>
            <c:strRef>
              <c:f>OverallByDeployment!$B$19</c:f>
              <c:strCache>
                <c:ptCount val="1"/>
                <c:pt idx="0">
                  <c:v>F</c:v>
                </c:pt>
              </c:strCache>
            </c:strRef>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cat>
            <c:strRef>
              <c:f>OverallByDeployment!$M$4:$O$4</c:f>
              <c:strCache>
                <c:ptCount val="3"/>
                <c:pt idx="0">
                  <c:v>A</c:v>
                </c:pt>
                <c:pt idx="1">
                  <c:v>B</c:v>
                </c:pt>
                <c:pt idx="2">
                  <c:v>C</c:v>
                </c:pt>
              </c:strCache>
            </c:strRef>
          </c:cat>
          <c:val>
            <c:numRef>
              <c:f>OverallByDeployment!$M$19:$O$19</c:f>
              <c:numCache>
                <c:formatCode>0.00%</c:formatCode>
                <c:ptCount val="3"/>
                <c:pt idx="0">
                  <c:v>0</c:v>
                </c:pt>
                <c:pt idx="1">
                  <c:v>2.4400000000000002E-2</c:v>
                </c:pt>
                <c:pt idx="2">
                  <c:v>2.7E-2</c:v>
                </c:pt>
              </c:numCache>
            </c:numRef>
          </c:val>
          <c:extLst>
            <c:ext xmlns:c16="http://schemas.microsoft.com/office/drawing/2014/chart" uri="{C3380CC4-5D6E-409C-BE32-E72D297353CC}">
              <c16:uniqueId val="{00000004-5397-4AEA-ACFD-A557B9BBDA56}"/>
            </c:ext>
          </c:extLst>
        </c:ser>
        <c:ser>
          <c:idx val="5"/>
          <c:order val="5"/>
          <c:tx>
            <c:strRef>
              <c:f>OverallByDeployment!$B$20</c:f>
              <c:strCache>
                <c:ptCount val="1"/>
                <c:pt idx="0">
                  <c:v>W/WE/WF/WP</c:v>
                </c:pt>
              </c:strCache>
            </c:strRef>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cat>
            <c:strRef>
              <c:f>OverallByDeployment!$M$4:$O$4</c:f>
              <c:strCache>
                <c:ptCount val="3"/>
                <c:pt idx="0">
                  <c:v>A</c:v>
                </c:pt>
                <c:pt idx="1">
                  <c:v>B</c:v>
                </c:pt>
                <c:pt idx="2">
                  <c:v>C</c:v>
                </c:pt>
              </c:strCache>
            </c:strRef>
          </c:cat>
          <c:val>
            <c:numRef>
              <c:f>OverallByDeployment!$M$20:$O$20</c:f>
              <c:numCache>
                <c:formatCode>0.00%</c:formatCode>
                <c:ptCount val="3"/>
                <c:pt idx="0">
                  <c:v>0.2</c:v>
                </c:pt>
                <c:pt idx="1">
                  <c:v>0.2195</c:v>
                </c:pt>
                <c:pt idx="2">
                  <c:v>0.48649999999999999</c:v>
                </c:pt>
              </c:numCache>
            </c:numRef>
          </c:val>
          <c:extLst>
            <c:ext xmlns:c16="http://schemas.microsoft.com/office/drawing/2014/chart" uri="{C3380CC4-5D6E-409C-BE32-E72D297353CC}">
              <c16:uniqueId val="{00000005-5397-4AEA-ACFD-A557B9BBDA56}"/>
            </c:ext>
          </c:extLst>
        </c:ser>
        <c:dLbls>
          <c:showLegendKey val="0"/>
          <c:showVal val="0"/>
          <c:showCatName val="0"/>
          <c:showSerName val="0"/>
          <c:showPercent val="0"/>
          <c:showBubbleSize val="0"/>
        </c:dLbls>
        <c:gapWidth val="65"/>
        <c:shape val="box"/>
        <c:axId val="1232893359"/>
        <c:axId val="1232895439"/>
        <c:axId val="0"/>
      </c:bar3DChart>
      <c:catAx>
        <c:axId val="1232893359"/>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Grade in First Course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232895439"/>
        <c:crosses val="autoZero"/>
        <c:auto val="1"/>
        <c:lblAlgn val="ctr"/>
        <c:lblOffset val="100"/>
        <c:noMultiLvlLbl val="0"/>
      </c:catAx>
      <c:valAx>
        <c:axId val="1232895439"/>
        <c:scaling>
          <c:orientation val="minMax"/>
          <c:max val="0.70000000000000007"/>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Percentage</a:t>
                </a:r>
                <a:r>
                  <a:rPr lang="en-US" baseline="0"/>
                  <a:t> of Students</a:t>
                </a:r>
                <a:endParaRPr lang="en-US"/>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232893359"/>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800" b="1" i="0" u="none" strike="noStrike" baseline="0">
                <a:effectLst/>
              </a:rPr>
              <a:t>In-Person</a:t>
            </a:r>
            <a:r>
              <a:rPr lang="en-US"/>
              <a:t> to In-Person</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OverallByDeployment!$B$25</c:f>
              <c:strCache>
                <c:ptCount val="1"/>
                <c:pt idx="0">
                  <c:v>A</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OverallByDeployment!$M$4:$O$4</c:f>
              <c:strCache>
                <c:ptCount val="3"/>
                <c:pt idx="0">
                  <c:v>A</c:v>
                </c:pt>
                <c:pt idx="1">
                  <c:v>B</c:v>
                </c:pt>
                <c:pt idx="2">
                  <c:v>C</c:v>
                </c:pt>
              </c:strCache>
            </c:strRef>
          </c:cat>
          <c:val>
            <c:numRef>
              <c:f>OverallByDeployment!$M$25:$O$25</c:f>
              <c:numCache>
                <c:formatCode>0.00%</c:formatCode>
                <c:ptCount val="3"/>
                <c:pt idx="0">
                  <c:v>0.53869999999999996</c:v>
                </c:pt>
                <c:pt idx="1">
                  <c:v>0.1207</c:v>
                </c:pt>
                <c:pt idx="2">
                  <c:v>3.0200000000000001E-2</c:v>
                </c:pt>
              </c:numCache>
            </c:numRef>
          </c:val>
          <c:extLst>
            <c:ext xmlns:c16="http://schemas.microsoft.com/office/drawing/2014/chart" uri="{C3380CC4-5D6E-409C-BE32-E72D297353CC}">
              <c16:uniqueId val="{00000000-9332-419C-A28D-0E459278AB69}"/>
            </c:ext>
          </c:extLst>
        </c:ser>
        <c:ser>
          <c:idx val="1"/>
          <c:order val="1"/>
          <c:tx>
            <c:strRef>
              <c:f>OverallByDeployment!$B$26</c:f>
              <c:strCache>
                <c:ptCount val="1"/>
                <c:pt idx="0">
                  <c:v>B</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OverallByDeployment!$M$4:$O$4</c:f>
              <c:strCache>
                <c:ptCount val="3"/>
                <c:pt idx="0">
                  <c:v>A</c:v>
                </c:pt>
                <c:pt idx="1">
                  <c:v>B</c:v>
                </c:pt>
                <c:pt idx="2">
                  <c:v>C</c:v>
                </c:pt>
              </c:strCache>
            </c:strRef>
          </c:cat>
          <c:val>
            <c:numRef>
              <c:f>OverallByDeployment!$M$26:$O$26</c:f>
              <c:numCache>
                <c:formatCode>0.00%</c:formatCode>
                <c:ptCount val="3"/>
                <c:pt idx="0">
                  <c:v>0.2762</c:v>
                </c:pt>
                <c:pt idx="1">
                  <c:v>0.36209999999999998</c:v>
                </c:pt>
                <c:pt idx="2">
                  <c:v>0.16370000000000001</c:v>
                </c:pt>
              </c:numCache>
            </c:numRef>
          </c:val>
          <c:extLst>
            <c:ext xmlns:c16="http://schemas.microsoft.com/office/drawing/2014/chart" uri="{C3380CC4-5D6E-409C-BE32-E72D297353CC}">
              <c16:uniqueId val="{00000001-9332-419C-A28D-0E459278AB69}"/>
            </c:ext>
          </c:extLst>
        </c:ser>
        <c:ser>
          <c:idx val="2"/>
          <c:order val="2"/>
          <c:tx>
            <c:strRef>
              <c:f>OverallByDeployment!$B$27</c:f>
              <c:strCache>
                <c:ptCount val="1"/>
                <c:pt idx="0">
                  <c:v>C</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OverallByDeployment!$M$4:$O$4</c:f>
              <c:strCache>
                <c:ptCount val="3"/>
                <c:pt idx="0">
                  <c:v>A</c:v>
                </c:pt>
                <c:pt idx="1">
                  <c:v>B</c:v>
                </c:pt>
                <c:pt idx="2">
                  <c:v>C</c:v>
                </c:pt>
              </c:strCache>
            </c:strRef>
          </c:cat>
          <c:val>
            <c:numRef>
              <c:f>OverallByDeployment!$M$27:$O$27</c:f>
              <c:numCache>
                <c:formatCode>0.00%</c:formatCode>
                <c:ptCount val="3"/>
                <c:pt idx="0">
                  <c:v>7.6399999999999996E-2</c:v>
                </c:pt>
                <c:pt idx="1">
                  <c:v>0.2787</c:v>
                </c:pt>
                <c:pt idx="2">
                  <c:v>0.35639999999999999</c:v>
                </c:pt>
              </c:numCache>
            </c:numRef>
          </c:val>
          <c:extLst>
            <c:ext xmlns:c16="http://schemas.microsoft.com/office/drawing/2014/chart" uri="{C3380CC4-5D6E-409C-BE32-E72D297353CC}">
              <c16:uniqueId val="{00000002-9332-419C-A28D-0E459278AB69}"/>
            </c:ext>
          </c:extLst>
        </c:ser>
        <c:ser>
          <c:idx val="3"/>
          <c:order val="3"/>
          <c:tx>
            <c:strRef>
              <c:f>OverallByDeployment!$B$28</c:f>
              <c:strCache>
                <c:ptCount val="1"/>
                <c:pt idx="0">
                  <c:v>D</c:v>
                </c:pt>
              </c:strCache>
            </c:strRef>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cat>
            <c:strRef>
              <c:f>OverallByDeployment!$M$4:$O$4</c:f>
              <c:strCache>
                <c:ptCount val="3"/>
                <c:pt idx="0">
                  <c:v>A</c:v>
                </c:pt>
                <c:pt idx="1">
                  <c:v>B</c:v>
                </c:pt>
                <c:pt idx="2">
                  <c:v>C</c:v>
                </c:pt>
              </c:strCache>
            </c:strRef>
          </c:cat>
          <c:val>
            <c:numRef>
              <c:f>OverallByDeployment!$M$28:$O$28</c:f>
              <c:numCache>
                <c:formatCode>0.00%</c:formatCode>
                <c:ptCount val="3"/>
                <c:pt idx="0">
                  <c:v>1.01E-2</c:v>
                </c:pt>
                <c:pt idx="1">
                  <c:v>6.7000000000000004E-2</c:v>
                </c:pt>
                <c:pt idx="2">
                  <c:v>0.12089999999999999</c:v>
                </c:pt>
              </c:numCache>
            </c:numRef>
          </c:val>
          <c:extLst>
            <c:ext xmlns:c16="http://schemas.microsoft.com/office/drawing/2014/chart" uri="{C3380CC4-5D6E-409C-BE32-E72D297353CC}">
              <c16:uniqueId val="{00000003-9332-419C-A28D-0E459278AB69}"/>
            </c:ext>
          </c:extLst>
        </c:ser>
        <c:ser>
          <c:idx val="4"/>
          <c:order val="4"/>
          <c:tx>
            <c:strRef>
              <c:f>OverallByDeployment!$B$29</c:f>
              <c:strCache>
                <c:ptCount val="1"/>
                <c:pt idx="0">
                  <c:v>F</c:v>
                </c:pt>
              </c:strCache>
            </c:strRef>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cat>
            <c:strRef>
              <c:f>OverallByDeployment!$M$4:$O$4</c:f>
              <c:strCache>
                <c:ptCount val="3"/>
                <c:pt idx="0">
                  <c:v>A</c:v>
                </c:pt>
                <c:pt idx="1">
                  <c:v>B</c:v>
                </c:pt>
                <c:pt idx="2">
                  <c:v>C</c:v>
                </c:pt>
              </c:strCache>
            </c:strRef>
          </c:cat>
          <c:val>
            <c:numRef>
              <c:f>OverallByDeployment!$M$29:$O$29</c:f>
              <c:numCache>
                <c:formatCode>0.00%</c:formatCode>
                <c:ptCount val="3"/>
                <c:pt idx="0">
                  <c:v>8.3000000000000001E-3</c:v>
                </c:pt>
                <c:pt idx="1">
                  <c:v>2.87E-2</c:v>
                </c:pt>
                <c:pt idx="2">
                  <c:v>6.3E-2</c:v>
                </c:pt>
              </c:numCache>
            </c:numRef>
          </c:val>
          <c:extLst>
            <c:ext xmlns:c16="http://schemas.microsoft.com/office/drawing/2014/chart" uri="{C3380CC4-5D6E-409C-BE32-E72D297353CC}">
              <c16:uniqueId val="{00000004-9332-419C-A28D-0E459278AB69}"/>
            </c:ext>
          </c:extLst>
        </c:ser>
        <c:ser>
          <c:idx val="5"/>
          <c:order val="5"/>
          <c:tx>
            <c:strRef>
              <c:f>OverallByDeployment!$B$30</c:f>
              <c:strCache>
                <c:ptCount val="1"/>
                <c:pt idx="0">
                  <c:v>W/WE/WF/WP</c:v>
                </c:pt>
              </c:strCache>
            </c:strRef>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cat>
            <c:strRef>
              <c:f>OverallByDeployment!$M$4:$O$4</c:f>
              <c:strCache>
                <c:ptCount val="3"/>
                <c:pt idx="0">
                  <c:v>A</c:v>
                </c:pt>
                <c:pt idx="1">
                  <c:v>B</c:v>
                </c:pt>
                <c:pt idx="2">
                  <c:v>C</c:v>
                </c:pt>
              </c:strCache>
            </c:strRef>
          </c:cat>
          <c:val>
            <c:numRef>
              <c:f>OverallByDeployment!$M$30:$O$30</c:f>
              <c:numCache>
                <c:formatCode>0.00%</c:formatCode>
                <c:ptCount val="3"/>
                <c:pt idx="0">
                  <c:v>9.0200000000000002E-2</c:v>
                </c:pt>
                <c:pt idx="1">
                  <c:v>0.14269999999999999</c:v>
                </c:pt>
                <c:pt idx="2">
                  <c:v>0.26569999999999999</c:v>
                </c:pt>
              </c:numCache>
            </c:numRef>
          </c:val>
          <c:extLst>
            <c:ext xmlns:c16="http://schemas.microsoft.com/office/drawing/2014/chart" uri="{C3380CC4-5D6E-409C-BE32-E72D297353CC}">
              <c16:uniqueId val="{00000005-9332-419C-A28D-0E459278AB69}"/>
            </c:ext>
          </c:extLst>
        </c:ser>
        <c:dLbls>
          <c:showLegendKey val="0"/>
          <c:showVal val="0"/>
          <c:showCatName val="0"/>
          <c:showSerName val="0"/>
          <c:showPercent val="0"/>
          <c:showBubbleSize val="0"/>
        </c:dLbls>
        <c:gapWidth val="65"/>
        <c:shape val="box"/>
        <c:axId val="1232893359"/>
        <c:axId val="1232895439"/>
        <c:axId val="0"/>
      </c:bar3DChart>
      <c:catAx>
        <c:axId val="1232893359"/>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Grade in First Course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232895439"/>
        <c:crosses val="autoZero"/>
        <c:auto val="1"/>
        <c:lblAlgn val="ctr"/>
        <c:lblOffset val="100"/>
        <c:noMultiLvlLbl val="0"/>
      </c:catAx>
      <c:valAx>
        <c:axId val="1232895439"/>
        <c:scaling>
          <c:orientation val="minMax"/>
          <c:max val="0.70000000000000007"/>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Percentage</a:t>
                </a:r>
                <a:r>
                  <a:rPr lang="en-US" baseline="0"/>
                  <a:t> of Students</a:t>
                </a:r>
                <a:endParaRPr lang="en-US"/>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232893359"/>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800" b="1" i="0" u="none" strike="noStrike" baseline="0">
                <a:effectLst/>
              </a:rPr>
              <a:t>Switch to Hybrid</a:t>
            </a:r>
            <a:endParaRPr lang="en-US"/>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6"/>
          <c:order val="0"/>
          <c:tx>
            <c:v>A (online)</c:v>
          </c:tx>
          <c:spPr>
            <a:solidFill>
              <a:schemeClr val="accent1">
                <a:lumMod val="60000"/>
                <a:alpha val="85000"/>
              </a:schemeClr>
            </a:solidFill>
            <a:ln w="9525" cap="flat" cmpd="sng" algn="ctr">
              <a:solidFill>
                <a:schemeClr val="accent1">
                  <a:lumMod val="60000"/>
                  <a:lumMod val="75000"/>
                </a:schemeClr>
              </a:solidFill>
              <a:round/>
            </a:ln>
            <a:effectLst/>
            <a:sp3d contourW="9525">
              <a:contourClr>
                <a:schemeClr val="accent1">
                  <a:lumMod val="60000"/>
                  <a:lumMod val="75000"/>
                </a:schemeClr>
              </a:contourClr>
            </a:sp3d>
          </c:spPr>
          <c:invertIfNegative val="0"/>
          <c:cat>
            <c:strRef>
              <c:f>OverallByDeployment!$C$4:$E$4</c:f>
              <c:strCache>
                <c:ptCount val="3"/>
                <c:pt idx="0">
                  <c:v>A</c:v>
                </c:pt>
                <c:pt idx="1">
                  <c:v>B</c:v>
                </c:pt>
                <c:pt idx="2">
                  <c:v>C</c:v>
                </c:pt>
              </c:strCache>
            </c:strRef>
          </c:cat>
          <c:val>
            <c:numRef>
              <c:f>OverallByDeployment!$C$5:$E$5</c:f>
              <c:numCache>
                <c:formatCode>0.00%</c:formatCode>
                <c:ptCount val="3"/>
                <c:pt idx="0">
                  <c:v>0.65169999999999995</c:v>
                </c:pt>
                <c:pt idx="1">
                  <c:v>0.18820000000000001</c:v>
                </c:pt>
                <c:pt idx="2">
                  <c:v>7.6300000000000007E-2</c:v>
                </c:pt>
              </c:numCache>
            </c:numRef>
          </c:val>
          <c:extLst>
            <c:ext xmlns:c16="http://schemas.microsoft.com/office/drawing/2014/chart" uri="{C3380CC4-5D6E-409C-BE32-E72D297353CC}">
              <c16:uniqueId val="{00000000-84CB-4149-AC43-A0F5D72081E8}"/>
            </c:ext>
          </c:extLst>
        </c:ser>
        <c:ser>
          <c:idx val="0"/>
          <c:order val="1"/>
          <c:tx>
            <c:v>A (hybrid)</c:v>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OverallByDeployment!$M$4:$O$4</c:f>
              <c:strCache>
                <c:ptCount val="3"/>
                <c:pt idx="0">
                  <c:v>A</c:v>
                </c:pt>
                <c:pt idx="1">
                  <c:v>B</c:v>
                </c:pt>
                <c:pt idx="2">
                  <c:v>C</c:v>
                </c:pt>
              </c:strCache>
            </c:strRef>
          </c:cat>
          <c:val>
            <c:numRef>
              <c:f>OverallByDeployment!$C$15:$E$15</c:f>
              <c:numCache>
                <c:formatCode>0.00%</c:formatCode>
                <c:ptCount val="3"/>
                <c:pt idx="0">
                  <c:v>0.40539999999999998</c:v>
                </c:pt>
                <c:pt idx="1">
                  <c:v>0.19400000000000001</c:v>
                </c:pt>
                <c:pt idx="2">
                  <c:v>0</c:v>
                </c:pt>
              </c:numCache>
            </c:numRef>
          </c:val>
          <c:extLst>
            <c:ext xmlns:c16="http://schemas.microsoft.com/office/drawing/2014/chart" uri="{C3380CC4-5D6E-409C-BE32-E72D297353CC}">
              <c16:uniqueId val="{00000001-84CB-4149-AC43-A0F5D72081E8}"/>
            </c:ext>
          </c:extLst>
        </c:ser>
        <c:ser>
          <c:idx val="7"/>
          <c:order val="2"/>
          <c:tx>
            <c:v>B (online)</c:v>
          </c:tx>
          <c:spPr>
            <a:solidFill>
              <a:schemeClr val="accent2">
                <a:lumMod val="60000"/>
                <a:alpha val="85000"/>
              </a:schemeClr>
            </a:solidFill>
            <a:ln w="9525" cap="flat" cmpd="sng" algn="ctr">
              <a:solidFill>
                <a:schemeClr val="accent2">
                  <a:lumMod val="60000"/>
                  <a:lumMod val="75000"/>
                </a:schemeClr>
              </a:solidFill>
              <a:round/>
            </a:ln>
            <a:effectLst/>
            <a:sp3d contourW="9525">
              <a:contourClr>
                <a:schemeClr val="accent2">
                  <a:lumMod val="60000"/>
                  <a:lumMod val="75000"/>
                </a:schemeClr>
              </a:contourClr>
            </a:sp3d>
          </c:spPr>
          <c:invertIfNegative val="0"/>
          <c:cat>
            <c:strRef>
              <c:f>OverallByDeployment!$C$4:$E$4</c:f>
              <c:strCache>
                <c:ptCount val="3"/>
                <c:pt idx="0">
                  <c:v>A</c:v>
                </c:pt>
                <c:pt idx="1">
                  <c:v>B</c:v>
                </c:pt>
                <c:pt idx="2">
                  <c:v>C</c:v>
                </c:pt>
              </c:strCache>
            </c:strRef>
          </c:cat>
          <c:val>
            <c:numRef>
              <c:f>OverallByDeployment!$C$6:$E$6</c:f>
              <c:numCache>
                <c:formatCode>0.00%</c:formatCode>
                <c:ptCount val="3"/>
                <c:pt idx="0">
                  <c:v>0.21390000000000001</c:v>
                </c:pt>
                <c:pt idx="1">
                  <c:v>0.29409999999999997</c:v>
                </c:pt>
                <c:pt idx="2">
                  <c:v>0.1908</c:v>
                </c:pt>
              </c:numCache>
            </c:numRef>
          </c:val>
          <c:extLst>
            <c:ext xmlns:c16="http://schemas.microsoft.com/office/drawing/2014/chart" uri="{C3380CC4-5D6E-409C-BE32-E72D297353CC}">
              <c16:uniqueId val="{00000002-84CB-4149-AC43-A0F5D72081E8}"/>
            </c:ext>
          </c:extLst>
        </c:ser>
        <c:ser>
          <c:idx val="1"/>
          <c:order val="3"/>
          <c:tx>
            <c:v>B (hybrid)</c:v>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OverallByDeployment!$M$4:$O$4</c:f>
              <c:strCache>
                <c:ptCount val="3"/>
                <c:pt idx="0">
                  <c:v>A</c:v>
                </c:pt>
                <c:pt idx="1">
                  <c:v>B</c:v>
                </c:pt>
                <c:pt idx="2">
                  <c:v>C</c:v>
                </c:pt>
              </c:strCache>
            </c:strRef>
          </c:cat>
          <c:val>
            <c:numRef>
              <c:f>OverallByDeployment!$C$16:$E$16</c:f>
              <c:numCache>
                <c:formatCode>0.00%</c:formatCode>
                <c:ptCount val="3"/>
                <c:pt idx="0">
                  <c:v>0.29730000000000001</c:v>
                </c:pt>
                <c:pt idx="1">
                  <c:v>0.26869999999999999</c:v>
                </c:pt>
                <c:pt idx="2">
                  <c:v>0.18920000000000001</c:v>
                </c:pt>
              </c:numCache>
            </c:numRef>
          </c:val>
          <c:extLst>
            <c:ext xmlns:c16="http://schemas.microsoft.com/office/drawing/2014/chart" uri="{C3380CC4-5D6E-409C-BE32-E72D297353CC}">
              <c16:uniqueId val="{00000003-84CB-4149-AC43-A0F5D72081E8}"/>
            </c:ext>
          </c:extLst>
        </c:ser>
        <c:ser>
          <c:idx val="8"/>
          <c:order val="4"/>
          <c:tx>
            <c:v>C (online)</c:v>
          </c:tx>
          <c:spPr>
            <a:solidFill>
              <a:schemeClr val="accent3">
                <a:lumMod val="60000"/>
                <a:alpha val="85000"/>
              </a:schemeClr>
            </a:solidFill>
            <a:ln w="9525" cap="flat" cmpd="sng" algn="ctr">
              <a:solidFill>
                <a:schemeClr val="accent3">
                  <a:lumMod val="60000"/>
                  <a:lumMod val="75000"/>
                </a:schemeClr>
              </a:solidFill>
              <a:round/>
            </a:ln>
            <a:effectLst/>
            <a:sp3d contourW="9525">
              <a:contourClr>
                <a:schemeClr val="accent3">
                  <a:lumMod val="60000"/>
                  <a:lumMod val="75000"/>
                </a:schemeClr>
              </a:contourClr>
            </a:sp3d>
          </c:spPr>
          <c:invertIfNegative val="0"/>
          <c:cat>
            <c:strRef>
              <c:f>OverallByDeployment!$C$4:$E$4</c:f>
              <c:strCache>
                <c:ptCount val="3"/>
                <c:pt idx="0">
                  <c:v>A</c:v>
                </c:pt>
                <c:pt idx="1">
                  <c:v>B</c:v>
                </c:pt>
                <c:pt idx="2">
                  <c:v>C</c:v>
                </c:pt>
              </c:strCache>
            </c:strRef>
          </c:cat>
          <c:val>
            <c:numRef>
              <c:f>OverallByDeployment!$C$7:$E$7</c:f>
              <c:numCache>
                <c:formatCode>0.00%</c:formatCode>
                <c:ptCount val="3"/>
                <c:pt idx="0">
                  <c:v>6.9699999999999998E-2</c:v>
                </c:pt>
                <c:pt idx="1">
                  <c:v>0.26469999999999999</c:v>
                </c:pt>
                <c:pt idx="2">
                  <c:v>0.25950000000000001</c:v>
                </c:pt>
              </c:numCache>
            </c:numRef>
          </c:val>
          <c:extLst>
            <c:ext xmlns:c16="http://schemas.microsoft.com/office/drawing/2014/chart" uri="{C3380CC4-5D6E-409C-BE32-E72D297353CC}">
              <c16:uniqueId val="{00000004-84CB-4149-AC43-A0F5D72081E8}"/>
            </c:ext>
          </c:extLst>
        </c:ser>
        <c:ser>
          <c:idx val="2"/>
          <c:order val="5"/>
          <c:tx>
            <c:v>C (hybrid)</c:v>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OverallByDeployment!$M$4:$O$4</c:f>
              <c:strCache>
                <c:ptCount val="3"/>
                <c:pt idx="0">
                  <c:v>A</c:v>
                </c:pt>
                <c:pt idx="1">
                  <c:v>B</c:v>
                </c:pt>
                <c:pt idx="2">
                  <c:v>C</c:v>
                </c:pt>
              </c:strCache>
            </c:strRef>
          </c:cat>
          <c:val>
            <c:numRef>
              <c:f>OverallByDeployment!$C$17:$E$17</c:f>
              <c:numCache>
                <c:formatCode>0.00%</c:formatCode>
                <c:ptCount val="3"/>
                <c:pt idx="0">
                  <c:v>9.4600000000000004E-2</c:v>
                </c:pt>
                <c:pt idx="1">
                  <c:v>0.17910000000000001</c:v>
                </c:pt>
                <c:pt idx="2">
                  <c:v>0.2162</c:v>
                </c:pt>
              </c:numCache>
            </c:numRef>
          </c:val>
          <c:extLst>
            <c:ext xmlns:c16="http://schemas.microsoft.com/office/drawing/2014/chart" uri="{C3380CC4-5D6E-409C-BE32-E72D297353CC}">
              <c16:uniqueId val="{00000005-84CB-4149-AC43-A0F5D72081E8}"/>
            </c:ext>
          </c:extLst>
        </c:ser>
        <c:ser>
          <c:idx val="9"/>
          <c:order val="6"/>
          <c:tx>
            <c:v>D (online)</c:v>
          </c:tx>
          <c:spPr>
            <a:solidFill>
              <a:schemeClr val="accent4">
                <a:lumMod val="60000"/>
                <a:alpha val="85000"/>
              </a:schemeClr>
            </a:solidFill>
            <a:ln w="9525" cap="flat" cmpd="sng" algn="ctr">
              <a:solidFill>
                <a:schemeClr val="accent4">
                  <a:lumMod val="60000"/>
                  <a:lumMod val="75000"/>
                </a:schemeClr>
              </a:solidFill>
              <a:round/>
            </a:ln>
            <a:effectLst/>
            <a:sp3d contourW="9525">
              <a:contourClr>
                <a:schemeClr val="accent4">
                  <a:lumMod val="60000"/>
                  <a:lumMod val="75000"/>
                </a:schemeClr>
              </a:contourClr>
            </a:sp3d>
          </c:spPr>
          <c:invertIfNegative val="0"/>
          <c:cat>
            <c:strRef>
              <c:f>OverallByDeployment!$C$4:$E$4</c:f>
              <c:strCache>
                <c:ptCount val="3"/>
                <c:pt idx="0">
                  <c:v>A</c:v>
                </c:pt>
                <c:pt idx="1">
                  <c:v>B</c:v>
                </c:pt>
                <c:pt idx="2">
                  <c:v>C</c:v>
                </c:pt>
              </c:strCache>
            </c:strRef>
          </c:cat>
          <c:val>
            <c:numRef>
              <c:f>OverallByDeployment!$C$8:$E$8</c:f>
              <c:numCache>
                <c:formatCode>0.00%</c:formatCode>
                <c:ptCount val="3"/>
                <c:pt idx="0">
                  <c:v>5.0000000000000001E-3</c:v>
                </c:pt>
                <c:pt idx="1">
                  <c:v>2.35E-2</c:v>
                </c:pt>
                <c:pt idx="2">
                  <c:v>9.9199999999999997E-2</c:v>
                </c:pt>
              </c:numCache>
            </c:numRef>
          </c:val>
          <c:extLst>
            <c:ext xmlns:c16="http://schemas.microsoft.com/office/drawing/2014/chart" uri="{C3380CC4-5D6E-409C-BE32-E72D297353CC}">
              <c16:uniqueId val="{00000006-84CB-4149-AC43-A0F5D72081E8}"/>
            </c:ext>
          </c:extLst>
        </c:ser>
        <c:ser>
          <c:idx val="3"/>
          <c:order val="7"/>
          <c:tx>
            <c:v>D (hybrid)</c:v>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cat>
            <c:strRef>
              <c:f>OverallByDeployment!$M$4:$O$4</c:f>
              <c:strCache>
                <c:ptCount val="3"/>
                <c:pt idx="0">
                  <c:v>A</c:v>
                </c:pt>
                <c:pt idx="1">
                  <c:v>B</c:v>
                </c:pt>
                <c:pt idx="2">
                  <c:v>C</c:v>
                </c:pt>
              </c:strCache>
            </c:strRef>
          </c:cat>
          <c:val>
            <c:numRef>
              <c:f>OverallByDeployment!$C$18:$E$18</c:f>
              <c:numCache>
                <c:formatCode>0.00%</c:formatCode>
                <c:ptCount val="3"/>
                <c:pt idx="0">
                  <c:v>2.7E-2</c:v>
                </c:pt>
                <c:pt idx="1">
                  <c:v>8.9599999999999999E-2</c:v>
                </c:pt>
                <c:pt idx="2">
                  <c:v>0.1351</c:v>
                </c:pt>
              </c:numCache>
            </c:numRef>
          </c:val>
          <c:extLst>
            <c:ext xmlns:c16="http://schemas.microsoft.com/office/drawing/2014/chart" uri="{C3380CC4-5D6E-409C-BE32-E72D297353CC}">
              <c16:uniqueId val="{00000007-84CB-4149-AC43-A0F5D72081E8}"/>
            </c:ext>
          </c:extLst>
        </c:ser>
        <c:ser>
          <c:idx val="10"/>
          <c:order val="8"/>
          <c:tx>
            <c:v>F (online)</c:v>
          </c:tx>
          <c:spPr>
            <a:solidFill>
              <a:schemeClr val="accent5">
                <a:lumMod val="60000"/>
                <a:alpha val="85000"/>
              </a:schemeClr>
            </a:solidFill>
            <a:ln w="9525" cap="flat" cmpd="sng" algn="ctr">
              <a:solidFill>
                <a:schemeClr val="accent5">
                  <a:lumMod val="60000"/>
                  <a:lumMod val="75000"/>
                </a:schemeClr>
              </a:solidFill>
              <a:round/>
            </a:ln>
            <a:effectLst/>
            <a:sp3d contourW="9525">
              <a:contourClr>
                <a:schemeClr val="accent5">
                  <a:lumMod val="60000"/>
                  <a:lumMod val="75000"/>
                </a:schemeClr>
              </a:contourClr>
            </a:sp3d>
          </c:spPr>
          <c:invertIfNegative val="0"/>
          <c:cat>
            <c:strRef>
              <c:f>OverallByDeployment!$C$4:$E$4</c:f>
              <c:strCache>
                <c:ptCount val="3"/>
                <c:pt idx="0">
                  <c:v>A</c:v>
                </c:pt>
                <c:pt idx="1">
                  <c:v>B</c:v>
                </c:pt>
                <c:pt idx="2">
                  <c:v>C</c:v>
                </c:pt>
              </c:strCache>
            </c:strRef>
          </c:cat>
          <c:val>
            <c:numRef>
              <c:f>OverallByDeployment!$C$9:$E$9</c:f>
              <c:numCache>
                <c:formatCode>0.00%</c:formatCode>
                <c:ptCount val="3"/>
                <c:pt idx="0">
                  <c:v>0</c:v>
                </c:pt>
                <c:pt idx="1">
                  <c:v>4.1200000000000001E-2</c:v>
                </c:pt>
                <c:pt idx="2">
                  <c:v>6.8699999999999997E-2</c:v>
                </c:pt>
              </c:numCache>
            </c:numRef>
          </c:val>
          <c:extLst>
            <c:ext xmlns:c16="http://schemas.microsoft.com/office/drawing/2014/chart" uri="{C3380CC4-5D6E-409C-BE32-E72D297353CC}">
              <c16:uniqueId val="{00000008-84CB-4149-AC43-A0F5D72081E8}"/>
            </c:ext>
          </c:extLst>
        </c:ser>
        <c:ser>
          <c:idx val="4"/>
          <c:order val="9"/>
          <c:tx>
            <c:v>F (hybrid)</c:v>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cat>
            <c:strRef>
              <c:f>OverallByDeployment!$M$4:$O$4</c:f>
              <c:strCache>
                <c:ptCount val="3"/>
                <c:pt idx="0">
                  <c:v>A</c:v>
                </c:pt>
                <c:pt idx="1">
                  <c:v>B</c:v>
                </c:pt>
                <c:pt idx="2">
                  <c:v>C</c:v>
                </c:pt>
              </c:strCache>
            </c:strRef>
          </c:cat>
          <c:val>
            <c:numRef>
              <c:f>OverallByDeployment!$C$19:$E$19</c:f>
              <c:numCache>
                <c:formatCode>0.00%</c:formatCode>
                <c:ptCount val="3"/>
                <c:pt idx="0">
                  <c:v>1.35E-2</c:v>
                </c:pt>
                <c:pt idx="1">
                  <c:v>2.9899999999999999E-2</c:v>
                </c:pt>
                <c:pt idx="2">
                  <c:v>8.1100000000000005E-2</c:v>
                </c:pt>
              </c:numCache>
            </c:numRef>
          </c:val>
          <c:extLst>
            <c:ext xmlns:c16="http://schemas.microsoft.com/office/drawing/2014/chart" uri="{C3380CC4-5D6E-409C-BE32-E72D297353CC}">
              <c16:uniqueId val="{00000009-84CB-4149-AC43-A0F5D72081E8}"/>
            </c:ext>
          </c:extLst>
        </c:ser>
        <c:ser>
          <c:idx val="11"/>
          <c:order val="10"/>
          <c:tx>
            <c:v>W/WF/WE/WP (online)</c:v>
          </c:tx>
          <c:spPr>
            <a:solidFill>
              <a:schemeClr val="accent6">
                <a:lumMod val="60000"/>
                <a:alpha val="85000"/>
              </a:schemeClr>
            </a:solidFill>
            <a:ln w="9525" cap="flat" cmpd="sng" algn="ctr">
              <a:solidFill>
                <a:schemeClr val="accent6">
                  <a:lumMod val="60000"/>
                  <a:lumMod val="75000"/>
                </a:schemeClr>
              </a:solidFill>
              <a:round/>
            </a:ln>
            <a:effectLst/>
            <a:sp3d contourW="9525">
              <a:contourClr>
                <a:schemeClr val="accent6">
                  <a:lumMod val="60000"/>
                  <a:lumMod val="75000"/>
                </a:schemeClr>
              </a:contourClr>
            </a:sp3d>
          </c:spPr>
          <c:invertIfNegative val="0"/>
          <c:cat>
            <c:strRef>
              <c:f>OverallByDeployment!$C$4:$E$4</c:f>
              <c:strCache>
                <c:ptCount val="3"/>
                <c:pt idx="0">
                  <c:v>A</c:v>
                </c:pt>
                <c:pt idx="1">
                  <c:v>B</c:v>
                </c:pt>
                <c:pt idx="2">
                  <c:v>C</c:v>
                </c:pt>
              </c:strCache>
            </c:strRef>
          </c:cat>
          <c:val>
            <c:numRef>
              <c:f>OverallByDeployment!$C$10:$E$10</c:f>
              <c:numCache>
                <c:formatCode>0.00%</c:formatCode>
                <c:ptCount val="3"/>
                <c:pt idx="0">
                  <c:v>5.9700000000000003E-2</c:v>
                </c:pt>
                <c:pt idx="1">
                  <c:v>0.18820000000000001</c:v>
                </c:pt>
                <c:pt idx="2">
                  <c:v>0.30530000000000002</c:v>
                </c:pt>
              </c:numCache>
            </c:numRef>
          </c:val>
          <c:extLst>
            <c:ext xmlns:c16="http://schemas.microsoft.com/office/drawing/2014/chart" uri="{C3380CC4-5D6E-409C-BE32-E72D297353CC}">
              <c16:uniqueId val="{0000000A-84CB-4149-AC43-A0F5D72081E8}"/>
            </c:ext>
          </c:extLst>
        </c:ser>
        <c:ser>
          <c:idx val="5"/>
          <c:order val="11"/>
          <c:tx>
            <c:v>W/WF/WE/WP (hybrid)</c:v>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cat>
            <c:strRef>
              <c:f>OverallByDeployment!$M$4:$O$4</c:f>
              <c:strCache>
                <c:ptCount val="3"/>
                <c:pt idx="0">
                  <c:v>A</c:v>
                </c:pt>
                <c:pt idx="1">
                  <c:v>B</c:v>
                </c:pt>
                <c:pt idx="2">
                  <c:v>C</c:v>
                </c:pt>
              </c:strCache>
            </c:strRef>
          </c:cat>
          <c:val>
            <c:numRef>
              <c:f>OverallByDeployment!$C$20:$E$20</c:f>
              <c:numCache>
                <c:formatCode>0.00%</c:formatCode>
                <c:ptCount val="3"/>
                <c:pt idx="0">
                  <c:v>0.16220000000000001</c:v>
                </c:pt>
                <c:pt idx="1">
                  <c:v>0.23880000000000001</c:v>
                </c:pt>
                <c:pt idx="2">
                  <c:v>0.37840000000000001</c:v>
                </c:pt>
              </c:numCache>
            </c:numRef>
          </c:val>
          <c:extLst>
            <c:ext xmlns:c16="http://schemas.microsoft.com/office/drawing/2014/chart" uri="{C3380CC4-5D6E-409C-BE32-E72D297353CC}">
              <c16:uniqueId val="{0000000B-84CB-4149-AC43-A0F5D72081E8}"/>
            </c:ext>
          </c:extLst>
        </c:ser>
        <c:dLbls>
          <c:showLegendKey val="0"/>
          <c:showVal val="0"/>
          <c:showCatName val="0"/>
          <c:showSerName val="0"/>
          <c:showPercent val="0"/>
          <c:showBubbleSize val="0"/>
        </c:dLbls>
        <c:gapWidth val="65"/>
        <c:shape val="box"/>
        <c:axId val="1232893359"/>
        <c:axId val="1232895439"/>
        <c:axId val="0"/>
      </c:bar3DChart>
      <c:catAx>
        <c:axId val="1232893359"/>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Grade in First Course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232895439"/>
        <c:crosses val="autoZero"/>
        <c:auto val="1"/>
        <c:lblAlgn val="ctr"/>
        <c:lblOffset val="100"/>
        <c:noMultiLvlLbl val="0"/>
      </c:catAx>
      <c:valAx>
        <c:axId val="1232895439"/>
        <c:scaling>
          <c:orientation val="minMax"/>
          <c:max val="0.70000000000000007"/>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Percentage</a:t>
                </a:r>
                <a:r>
                  <a:rPr lang="en-US" baseline="0"/>
                  <a:t> of Students</a:t>
                </a:r>
                <a:endParaRPr lang="en-US"/>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232893359"/>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Online to Hybrid/In-Person</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6"/>
          <c:order val="0"/>
          <c:tx>
            <c:v>A (hybrid)</c:v>
          </c:tx>
          <c:spPr>
            <a:solidFill>
              <a:schemeClr val="accent1">
                <a:lumMod val="60000"/>
                <a:alpha val="85000"/>
              </a:schemeClr>
            </a:solidFill>
            <a:ln w="9525" cap="flat" cmpd="sng" algn="ctr">
              <a:solidFill>
                <a:schemeClr val="accent1">
                  <a:lumMod val="60000"/>
                  <a:lumMod val="75000"/>
                </a:schemeClr>
              </a:solidFill>
              <a:round/>
            </a:ln>
            <a:effectLst/>
            <a:sp3d contourW="9525">
              <a:contourClr>
                <a:schemeClr val="accent1">
                  <a:lumMod val="60000"/>
                  <a:lumMod val="75000"/>
                </a:schemeClr>
              </a:contourClr>
            </a:sp3d>
          </c:spPr>
          <c:invertIfNegative val="0"/>
          <c:cat>
            <c:strRef>
              <c:f>OverallByDeployment!$C$4:$E$4</c:f>
              <c:strCache>
                <c:ptCount val="3"/>
                <c:pt idx="0">
                  <c:v>A</c:v>
                </c:pt>
                <c:pt idx="1">
                  <c:v>B</c:v>
                </c:pt>
                <c:pt idx="2">
                  <c:v>C</c:v>
                </c:pt>
              </c:strCache>
            </c:strRef>
          </c:cat>
          <c:val>
            <c:numRef>
              <c:f>OverallByDeployment!$C$15:$E$15</c:f>
              <c:numCache>
                <c:formatCode>0.00%</c:formatCode>
                <c:ptCount val="3"/>
                <c:pt idx="0">
                  <c:v>0.40539999999999998</c:v>
                </c:pt>
                <c:pt idx="1">
                  <c:v>0.19400000000000001</c:v>
                </c:pt>
                <c:pt idx="2">
                  <c:v>0</c:v>
                </c:pt>
              </c:numCache>
            </c:numRef>
          </c:val>
          <c:extLst>
            <c:ext xmlns:c16="http://schemas.microsoft.com/office/drawing/2014/chart" uri="{C3380CC4-5D6E-409C-BE32-E72D297353CC}">
              <c16:uniqueId val="{00000000-36CC-4562-8B62-359EF876EB47}"/>
            </c:ext>
          </c:extLst>
        </c:ser>
        <c:ser>
          <c:idx val="0"/>
          <c:order val="1"/>
          <c:tx>
            <c:v>A (in person)</c:v>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OverallByDeployment!$C$4:$E$4</c:f>
              <c:strCache>
                <c:ptCount val="3"/>
                <c:pt idx="0">
                  <c:v>A</c:v>
                </c:pt>
                <c:pt idx="1">
                  <c:v>B</c:v>
                </c:pt>
                <c:pt idx="2">
                  <c:v>C</c:v>
                </c:pt>
              </c:strCache>
            </c:strRef>
          </c:cat>
          <c:val>
            <c:numRef>
              <c:f>OverallByDeployment!$C$25:$E$25</c:f>
              <c:numCache>
                <c:formatCode>0.00%</c:formatCode>
                <c:ptCount val="3"/>
                <c:pt idx="0">
                  <c:v>0.52170000000000005</c:v>
                </c:pt>
                <c:pt idx="1">
                  <c:v>0.1111</c:v>
                </c:pt>
                <c:pt idx="2">
                  <c:v>0.1053</c:v>
                </c:pt>
              </c:numCache>
            </c:numRef>
          </c:val>
          <c:extLst>
            <c:ext xmlns:c16="http://schemas.microsoft.com/office/drawing/2014/chart" uri="{C3380CC4-5D6E-409C-BE32-E72D297353CC}">
              <c16:uniqueId val="{00000001-36CC-4562-8B62-359EF876EB47}"/>
            </c:ext>
          </c:extLst>
        </c:ser>
        <c:ser>
          <c:idx val="7"/>
          <c:order val="2"/>
          <c:tx>
            <c:v>B (hybrid)</c:v>
          </c:tx>
          <c:spPr>
            <a:solidFill>
              <a:schemeClr val="accent2">
                <a:lumMod val="60000"/>
                <a:alpha val="85000"/>
              </a:schemeClr>
            </a:solidFill>
            <a:ln w="9525" cap="flat" cmpd="sng" algn="ctr">
              <a:solidFill>
                <a:schemeClr val="accent2">
                  <a:lumMod val="60000"/>
                  <a:lumMod val="75000"/>
                </a:schemeClr>
              </a:solidFill>
              <a:round/>
            </a:ln>
            <a:effectLst/>
            <a:sp3d contourW="9525">
              <a:contourClr>
                <a:schemeClr val="accent2">
                  <a:lumMod val="60000"/>
                  <a:lumMod val="75000"/>
                </a:schemeClr>
              </a:contourClr>
            </a:sp3d>
          </c:spPr>
          <c:invertIfNegative val="0"/>
          <c:cat>
            <c:strRef>
              <c:f>OverallByDeployment!$C$4:$E$4</c:f>
              <c:strCache>
                <c:ptCount val="3"/>
                <c:pt idx="0">
                  <c:v>A</c:v>
                </c:pt>
                <c:pt idx="1">
                  <c:v>B</c:v>
                </c:pt>
                <c:pt idx="2">
                  <c:v>C</c:v>
                </c:pt>
              </c:strCache>
            </c:strRef>
          </c:cat>
          <c:val>
            <c:numRef>
              <c:f>OverallByDeployment!$C$16:$E$16</c:f>
              <c:numCache>
                <c:formatCode>0.00%</c:formatCode>
                <c:ptCount val="3"/>
                <c:pt idx="0">
                  <c:v>0.29730000000000001</c:v>
                </c:pt>
                <c:pt idx="1">
                  <c:v>0.26869999999999999</c:v>
                </c:pt>
                <c:pt idx="2">
                  <c:v>0.18920000000000001</c:v>
                </c:pt>
              </c:numCache>
            </c:numRef>
          </c:val>
          <c:extLst>
            <c:ext xmlns:c16="http://schemas.microsoft.com/office/drawing/2014/chart" uri="{C3380CC4-5D6E-409C-BE32-E72D297353CC}">
              <c16:uniqueId val="{00000002-36CC-4562-8B62-359EF876EB47}"/>
            </c:ext>
          </c:extLst>
        </c:ser>
        <c:ser>
          <c:idx val="1"/>
          <c:order val="3"/>
          <c:tx>
            <c:v>B (in person)</c:v>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OverallByDeployment!$C$4:$E$4</c:f>
              <c:strCache>
                <c:ptCount val="3"/>
                <c:pt idx="0">
                  <c:v>A</c:v>
                </c:pt>
                <c:pt idx="1">
                  <c:v>B</c:v>
                </c:pt>
                <c:pt idx="2">
                  <c:v>C</c:v>
                </c:pt>
              </c:strCache>
            </c:strRef>
          </c:cat>
          <c:val>
            <c:numRef>
              <c:f>OverallByDeployment!$C$26:$E$26</c:f>
              <c:numCache>
                <c:formatCode>0.00%</c:formatCode>
                <c:ptCount val="3"/>
                <c:pt idx="0">
                  <c:v>0.27539999999999998</c:v>
                </c:pt>
                <c:pt idx="1">
                  <c:v>0.2099</c:v>
                </c:pt>
                <c:pt idx="2">
                  <c:v>0.13159999999999999</c:v>
                </c:pt>
              </c:numCache>
            </c:numRef>
          </c:val>
          <c:extLst>
            <c:ext xmlns:c16="http://schemas.microsoft.com/office/drawing/2014/chart" uri="{C3380CC4-5D6E-409C-BE32-E72D297353CC}">
              <c16:uniqueId val="{00000003-36CC-4562-8B62-359EF876EB47}"/>
            </c:ext>
          </c:extLst>
        </c:ser>
        <c:ser>
          <c:idx val="8"/>
          <c:order val="4"/>
          <c:tx>
            <c:v>C (hybrid)</c:v>
          </c:tx>
          <c:spPr>
            <a:solidFill>
              <a:schemeClr val="accent3">
                <a:lumMod val="60000"/>
                <a:alpha val="85000"/>
              </a:schemeClr>
            </a:solidFill>
            <a:ln w="9525" cap="flat" cmpd="sng" algn="ctr">
              <a:solidFill>
                <a:schemeClr val="accent3">
                  <a:lumMod val="60000"/>
                  <a:lumMod val="75000"/>
                </a:schemeClr>
              </a:solidFill>
              <a:round/>
            </a:ln>
            <a:effectLst/>
            <a:sp3d contourW="9525">
              <a:contourClr>
                <a:schemeClr val="accent3">
                  <a:lumMod val="60000"/>
                  <a:lumMod val="75000"/>
                </a:schemeClr>
              </a:contourClr>
            </a:sp3d>
          </c:spPr>
          <c:invertIfNegative val="0"/>
          <c:cat>
            <c:strRef>
              <c:f>OverallByDeployment!$C$4:$E$4</c:f>
              <c:strCache>
                <c:ptCount val="3"/>
                <c:pt idx="0">
                  <c:v>A</c:v>
                </c:pt>
                <c:pt idx="1">
                  <c:v>B</c:v>
                </c:pt>
                <c:pt idx="2">
                  <c:v>C</c:v>
                </c:pt>
              </c:strCache>
            </c:strRef>
          </c:cat>
          <c:val>
            <c:numRef>
              <c:f>OverallByDeployment!$C$17:$E$17</c:f>
              <c:numCache>
                <c:formatCode>0.00%</c:formatCode>
                <c:ptCount val="3"/>
                <c:pt idx="0">
                  <c:v>9.4600000000000004E-2</c:v>
                </c:pt>
                <c:pt idx="1">
                  <c:v>0.17910000000000001</c:v>
                </c:pt>
                <c:pt idx="2">
                  <c:v>0.2162</c:v>
                </c:pt>
              </c:numCache>
            </c:numRef>
          </c:val>
          <c:extLst>
            <c:ext xmlns:c16="http://schemas.microsoft.com/office/drawing/2014/chart" uri="{C3380CC4-5D6E-409C-BE32-E72D297353CC}">
              <c16:uniqueId val="{00000004-36CC-4562-8B62-359EF876EB47}"/>
            </c:ext>
          </c:extLst>
        </c:ser>
        <c:ser>
          <c:idx val="2"/>
          <c:order val="5"/>
          <c:tx>
            <c:v>C (in person)</c:v>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OverallByDeployment!$C$4:$E$4</c:f>
              <c:strCache>
                <c:ptCount val="3"/>
                <c:pt idx="0">
                  <c:v>A</c:v>
                </c:pt>
                <c:pt idx="1">
                  <c:v>B</c:v>
                </c:pt>
                <c:pt idx="2">
                  <c:v>C</c:v>
                </c:pt>
              </c:strCache>
            </c:strRef>
          </c:cat>
          <c:val>
            <c:numRef>
              <c:f>OverallByDeployment!$C$27:$E$27</c:f>
              <c:numCache>
                <c:formatCode>0.00%</c:formatCode>
                <c:ptCount val="3"/>
                <c:pt idx="0">
                  <c:v>7.2499999999999995E-2</c:v>
                </c:pt>
                <c:pt idx="1">
                  <c:v>0.2346</c:v>
                </c:pt>
                <c:pt idx="2">
                  <c:v>0.19739999999999999</c:v>
                </c:pt>
              </c:numCache>
            </c:numRef>
          </c:val>
          <c:extLst>
            <c:ext xmlns:c16="http://schemas.microsoft.com/office/drawing/2014/chart" uri="{C3380CC4-5D6E-409C-BE32-E72D297353CC}">
              <c16:uniqueId val="{00000005-36CC-4562-8B62-359EF876EB47}"/>
            </c:ext>
          </c:extLst>
        </c:ser>
        <c:ser>
          <c:idx val="9"/>
          <c:order val="6"/>
          <c:tx>
            <c:v>D (hybrid)</c:v>
          </c:tx>
          <c:spPr>
            <a:solidFill>
              <a:schemeClr val="accent4">
                <a:lumMod val="60000"/>
                <a:alpha val="85000"/>
              </a:schemeClr>
            </a:solidFill>
            <a:ln w="9525" cap="flat" cmpd="sng" algn="ctr">
              <a:solidFill>
                <a:schemeClr val="accent4">
                  <a:lumMod val="60000"/>
                  <a:lumMod val="75000"/>
                </a:schemeClr>
              </a:solidFill>
              <a:round/>
            </a:ln>
            <a:effectLst/>
            <a:sp3d contourW="9525">
              <a:contourClr>
                <a:schemeClr val="accent4">
                  <a:lumMod val="60000"/>
                  <a:lumMod val="75000"/>
                </a:schemeClr>
              </a:contourClr>
            </a:sp3d>
          </c:spPr>
          <c:invertIfNegative val="0"/>
          <c:cat>
            <c:strRef>
              <c:f>OverallByDeployment!$C$4:$E$4</c:f>
              <c:strCache>
                <c:ptCount val="3"/>
                <c:pt idx="0">
                  <c:v>A</c:v>
                </c:pt>
                <c:pt idx="1">
                  <c:v>B</c:v>
                </c:pt>
                <c:pt idx="2">
                  <c:v>C</c:v>
                </c:pt>
              </c:strCache>
            </c:strRef>
          </c:cat>
          <c:val>
            <c:numRef>
              <c:f>OverallByDeployment!$C$18:$E$18</c:f>
              <c:numCache>
                <c:formatCode>0.00%</c:formatCode>
                <c:ptCount val="3"/>
                <c:pt idx="0">
                  <c:v>2.7E-2</c:v>
                </c:pt>
                <c:pt idx="1">
                  <c:v>8.9599999999999999E-2</c:v>
                </c:pt>
                <c:pt idx="2">
                  <c:v>0.1351</c:v>
                </c:pt>
              </c:numCache>
            </c:numRef>
          </c:val>
          <c:extLst>
            <c:ext xmlns:c16="http://schemas.microsoft.com/office/drawing/2014/chart" uri="{C3380CC4-5D6E-409C-BE32-E72D297353CC}">
              <c16:uniqueId val="{00000006-36CC-4562-8B62-359EF876EB47}"/>
            </c:ext>
          </c:extLst>
        </c:ser>
        <c:ser>
          <c:idx val="3"/>
          <c:order val="7"/>
          <c:tx>
            <c:v>D (in person)</c:v>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cat>
            <c:strRef>
              <c:f>OverallByDeployment!$C$4:$E$4</c:f>
              <c:strCache>
                <c:ptCount val="3"/>
                <c:pt idx="0">
                  <c:v>A</c:v>
                </c:pt>
                <c:pt idx="1">
                  <c:v>B</c:v>
                </c:pt>
                <c:pt idx="2">
                  <c:v>C</c:v>
                </c:pt>
              </c:strCache>
            </c:strRef>
          </c:cat>
          <c:val>
            <c:numRef>
              <c:f>OverallByDeployment!$C$28:$E$28</c:f>
              <c:numCache>
                <c:formatCode>0.00%</c:formatCode>
                <c:ptCount val="3"/>
                <c:pt idx="0">
                  <c:v>1.4500000000000001E-2</c:v>
                </c:pt>
                <c:pt idx="1">
                  <c:v>9.8799999999999999E-2</c:v>
                </c:pt>
                <c:pt idx="2">
                  <c:v>0.19739999999999999</c:v>
                </c:pt>
              </c:numCache>
            </c:numRef>
          </c:val>
          <c:extLst>
            <c:ext xmlns:c16="http://schemas.microsoft.com/office/drawing/2014/chart" uri="{C3380CC4-5D6E-409C-BE32-E72D297353CC}">
              <c16:uniqueId val="{00000007-36CC-4562-8B62-359EF876EB47}"/>
            </c:ext>
          </c:extLst>
        </c:ser>
        <c:ser>
          <c:idx val="10"/>
          <c:order val="8"/>
          <c:tx>
            <c:v>F (hybrid)</c:v>
          </c:tx>
          <c:spPr>
            <a:solidFill>
              <a:schemeClr val="accent5">
                <a:lumMod val="60000"/>
                <a:alpha val="85000"/>
              </a:schemeClr>
            </a:solidFill>
            <a:ln w="9525" cap="flat" cmpd="sng" algn="ctr">
              <a:solidFill>
                <a:schemeClr val="accent5">
                  <a:lumMod val="60000"/>
                  <a:lumMod val="75000"/>
                </a:schemeClr>
              </a:solidFill>
              <a:round/>
            </a:ln>
            <a:effectLst/>
            <a:sp3d contourW="9525">
              <a:contourClr>
                <a:schemeClr val="accent5">
                  <a:lumMod val="60000"/>
                  <a:lumMod val="75000"/>
                </a:schemeClr>
              </a:contourClr>
            </a:sp3d>
          </c:spPr>
          <c:invertIfNegative val="0"/>
          <c:cat>
            <c:strRef>
              <c:f>OverallByDeployment!$C$4:$E$4</c:f>
              <c:strCache>
                <c:ptCount val="3"/>
                <c:pt idx="0">
                  <c:v>A</c:v>
                </c:pt>
                <c:pt idx="1">
                  <c:v>B</c:v>
                </c:pt>
                <c:pt idx="2">
                  <c:v>C</c:v>
                </c:pt>
              </c:strCache>
            </c:strRef>
          </c:cat>
          <c:val>
            <c:numRef>
              <c:f>OverallByDeployment!$C$19:$E$19</c:f>
              <c:numCache>
                <c:formatCode>0.00%</c:formatCode>
                <c:ptCount val="3"/>
                <c:pt idx="0">
                  <c:v>1.35E-2</c:v>
                </c:pt>
                <c:pt idx="1">
                  <c:v>2.9899999999999999E-2</c:v>
                </c:pt>
                <c:pt idx="2">
                  <c:v>8.1100000000000005E-2</c:v>
                </c:pt>
              </c:numCache>
            </c:numRef>
          </c:val>
          <c:extLst>
            <c:ext xmlns:c16="http://schemas.microsoft.com/office/drawing/2014/chart" uri="{C3380CC4-5D6E-409C-BE32-E72D297353CC}">
              <c16:uniqueId val="{00000008-36CC-4562-8B62-359EF876EB47}"/>
            </c:ext>
          </c:extLst>
        </c:ser>
        <c:ser>
          <c:idx val="4"/>
          <c:order val="9"/>
          <c:tx>
            <c:v>F (in person)</c:v>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cat>
            <c:strRef>
              <c:f>OverallByDeployment!$C$4:$E$4</c:f>
              <c:strCache>
                <c:ptCount val="3"/>
                <c:pt idx="0">
                  <c:v>A</c:v>
                </c:pt>
                <c:pt idx="1">
                  <c:v>B</c:v>
                </c:pt>
                <c:pt idx="2">
                  <c:v>C</c:v>
                </c:pt>
              </c:strCache>
            </c:strRef>
          </c:cat>
          <c:val>
            <c:numRef>
              <c:f>OverallByDeployment!$C$29:$E$29</c:f>
              <c:numCache>
                <c:formatCode>0.00%</c:formatCode>
                <c:ptCount val="3"/>
                <c:pt idx="0">
                  <c:v>0</c:v>
                </c:pt>
                <c:pt idx="1">
                  <c:v>2.47E-2</c:v>
                </c:pt>
                <c:pt idx="2">
                  <c:v>6.5799999999999997E-2</c:v>
                </c:pt>
              </c:numCache>
            </c:numRef>
          </c:val>
          <c:extLst>
            <c:ext xmlns:c16="http://schemas.microsoft.com/office/drawing/2014/chart" uri="{C3380CC4-5D6E-409C-BE32-E72D297353CC}">
              <c16:uniqueId val="{00000009-36CC-4562-8B62-359EF876EB47}"/>
            </c:ext>
          </c:extLst>
        </c:ser>
        <c:ser>
          <c:idx val="11"/>
          <c:order val="10"/>
          <c:tx>
            <c:v>W/WE/WF/WP (hybrid)</c:v>
          </c:tx>
          <c:spPr>
            <a:solidFill>
              <a:schemeClr val="accent6">
                <a:lumMod val="60000"/>
                <a:alpha val="85000"/>
              </a:schemeClr>
            </a:solidFill>
            <a:ln w="9525" cap="flat" cmpd="sng" algn="ctr">
              <a:solidFill>
                <a:schemeClr val="accent6">
                  <a:lumMod val="60000"/>
                  <a:lumMod val="75000"/>
                </a:schemeClr>
              </a:solidFill>
              <a:round/>
            </a:ln>
            <a:effectLst/>
            <a:sp3d contourW="9525">
              <a:contourClr>
                <a:schemeClr val="accent6">
                  <a:lumMod val="60000"/>
                  <a:lumMod val="75000"/>
                </a:schemeClr>
              </a:contourClr>
            </a:sp3d>
          </c:spPr>
          <c:invertIfNegative val="0"/>
          <c:cat>
            <c:strRef>
              <c:f>OverallByDeployment!$C$4:$E$4</c:f>
              <c:strCache>
                <c:ptCount val="3"/>
                <c:pt idx="0">
                  <c:v>A</c:v>
                </c:pt>
                <c:pt idx="1">
                  <c:v>B</c:v>
                </c:pt>
                <c:pt idx="2">
                  <c:v>C</c:v>
                </c:pt>
              </c:strCache>
            </c:strRef>
          </c:cat>
          <c:val>
            <c:numRef>
              <c:f>OverallByDeployment!$C$20:$E$20</c:f>
              <c:numCache>
                <c:formatCode>0.00%</c:formatCode>
                <c:ptCount val="3"/>
                <c:pt idx="0">
                  <c:v>0.16220000000000001</c:v>
                </c:pt>
                <c:pt idx="1">
                  <c:v>0.23880000000000001</c:v>
                </c:pt>
                <c:pt idx="2">
                  <c:v>0.37840000000000001</c:v>
                </c:pt>
              </c:numCache>
            </c:numRef>
          </c:val>
          <c:extLst>
            <c:ext xmlns:c16="http://schemas.microsoft.com/office/drawing/2014/chart" uri="{C3380CC4-5D6E-409C-BE32-E72D297353CC}">
              <c16:uniqueId val="{0000000A-36CC-4562-8B62-359EF876EB47}"/>
            </c:ext>
          </c:extLst>
        </c:ser>
        <c:ser>
          <c:idx val="5"/>
          <c:order val="11"/>
          <c:tx>
            <c:v>W/WE/WF/WP (in person)</c:v>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cat>
            <c:strRef>
              <c:f>OverallByDeployment!$C$4:$E$4</c:f>
              <c:strCache>
                <c:ptCount val="3"/>
                <c:pt idx="0">
                  <c:v>A</c:v>
                </c:pt>
                <c:pt idx="1">
                  <c:v>B</c:v>
                </c:pt>
                <c:pt idx="2">
                  <c:v>C</c:v>
                </c:pt>
              </c:strCache>
            </c:strRef>
          </c:cat>
          <c:val>
            <c:numRef>
              <c:f>OverallByDeployment!$C$30:$E$30</c:f>
              <c:numCache>
                <c:formatCode>0.00%</c:formatCode>
                <c:ptCount val="3"/>
                <c:pt idx="0">
                  <c:v>0.1159</c:v>
                </c:pt>
                <c:pt idx="1">
                  <c:v>0.32100000000000001</c:v>
                </c:pt>
                <c:pt idx="2">
                  <c:v>0.30259999999999998</c:v>
                </c:pt>
              </c:numCache>
            </c:numRef>
          </c:val>
          <c:extLst>
            <c:ext xmlns:c16="http://schemas.microsoft.com/office/drawing/2014/chart" uri="{C3380CC4-5D6E-409C-BE32-E72D297353CC}">
              <c16:uniqueId val="{0000000B-36CC-4562-8B62-359EF876EB47}"/>
            </c:ext>
          </c:extLst>
        </c:ser>
        <c:dLbls>
          <c:showLegendKey val="0"/>
          <c:showVal val="0"/>
          <c:showCatName val="0"/>
          <c:showSerName val="0"/>
          <c:showPercent val="0"/>
          <c:showBubbleSize val="0"/>
        </c:dLbls>
        <c:gapWidth val="65"/>
        <c:shape val="box"/>
        <c:axId val="1232893359"/>
        <c:axId val="1232895439"/>
        <c:axId val="0"/>
      </c:bar3DChart>
      <c:catAx>
        <c:axId val="1232893359"/>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Grade in First Course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232895439"/>
        <c:crosses val="autoZero"/>
        <c:auto val="1"/>
        <c:lblAlgn val="ctr"/>
        <c:lblOffset val="100"/>
        <c:noMultiLvlLbl val="0"/>
      </c:catAx>
      <c:valAx>
        <c:axId val="1232895439"/>
        <c:scaling>
          <c:orientation val="minMax"/>
          <c:max val="0.70000000000000007"/>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Percentage</a:t>
                </a:r>
                <a:r>
                  <a:rPr lang="en-US" baseline="0"/>
                  <a:t> of Students</a:t>
                </a:r>
                <a:endParaRPr lang="en-US"/>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232893359"/>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800" b="1" i="0" baseline="0">
                <a:effectLst/>
              </a:rPr>
              <a:t>Switch to In-Person/Hybrid from In-Person</a:t>
            </a:r>
            <a:endParaRPr lang="en-US">
              <a:effectLst/>
            </a:endParaRP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6"/>
          <c:order val="0"/>
          <c:tx>
            <c:v>A (in person)</c:v>
          </c:tx>
          <c:spPr>
            <a:solidFill>
              <a:schemeClr val="accent1">
                <a:lumMod val="60000"/>
                <a:alpha val="85000"/>
              </a:schemeClr>
            </a:solidFill>
            <a:ln w="9525" cap="flat" cmpd="sng" algn="ctr">
              <a:solidFill>
                <a:schemeClr val="accent1">
                  <a:lumMod val="60000"/>
                  <a:lumMod val="75000"/>
                </a:schemeClr>
              </a:solidFill>
              <a:round/>
            </a:ln>
            <a:effectLst/>
            <a:sp3d contourW="9525">
              <a:contourClr>
                <a:schemeClr val="accent1">
                  <a:lumMod val="60000"/>
                  <a:lumMod val="75000"/>
                </a:schemeClr>
              </a:contourClr>
            </a:sp3d>
          </c:spPr>
          <c:invertIfNegative val="0"/>
          <c:cat>
            <c:strRef>
              <c:f>OverallByDeployment!$M$4:$O$4</c:f>
              <c:strCache>
                <c:ptCount val="3"/>
                <c:pt idx="0">
                  <c:v>A</c:v>
                </c:pt>
                <c:pt idx="1">
                  <c:v>B</c:v>
                </c:pt>
                <c:pt idx="2">
                  <c:v>C</c:v>
                </c:pt>
              </c:strCache>
            </c:strRef>
          </c:cat>
          <c:val>
            <c:numRef>
              <c:f>OverallByDeployment!$M$5:$O$5</c:f>
              <c:numCache>
                <c:formatCode>0.00%</c:formatCode>
                <c:ptCount val="3"/>
                <c:pt idx="0">
                  <c:v>0.52890000000000004</c:v>
                </c:pt>
                <c:pt idx="1">
                  <c:v>0.2404</c:v>
                </c:pt>
                <c:pt idx="2">
                  <c:v>6.3200000000000006E-2</c:v>
                </c:pt>
              </c:numCache>
            </c:numRef>
          </c:val>
          <c:extLst>
            <c:ext xmlns:c16="http://schemas.microsoft.com/office/drawing/2014/chart" uri="{C3380CC4-5D6E-409C-BE32-E72D297353CC}">
              <c16:uniqueId val="{00000000-DAD4-491A-9240-9CD3BE199D9F}"/>
            </c:ext>
          </c:extLst>
        </c:ser>
        <c:ser>
          <c:idx val="0"/>
          <c:order val="1"/>
          <c:tx>
            <c:v>A (hybrid)</c:v>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OverallByDeployment!$M$4:$O$4</c:f>
              <c:strCache>
                <c:ptCount val="3"/>
                <c:pt idx="0">
                  <c:v>A</c:v>
                </c:pt>
                <c:pt idx="1">
                  <c:v>B</c:v>
                </c:pt>
                <c:pt idx="2">
                  <c:v>C</c:v>
                </c:pt>
              </c:strCache>
            </c:strRef>
          </c:cat>
          <c:val>
            <c:numRef>
              <c:f>OverallByDeployment!$M$15:$O$15</c:f>
              <c:numCache>
                <c:formatCode>0.00%</c:formatCode>
                <c:ptCount val="3"/>
                <c:pt idx="0">
                  <c:v>0.4</c:v>
                </c:pt>
                <c:pt idx="1">
                  <c:v>0.17069999999999999</c:v>
                </c:pt>
                <c:pt idx="2">
                  <c:v>2.7E-2</c:v>
                </c:pt>
              </c:numCache>
            </c:numRef>
          </c:val>
          <c:extLst>
            <c:ext xmlns:c16="http://schemas.microsoft.com/office/drawing/2014/chart" uri="{C3380CC4-5D6E-409C-BE32-E72D297353CC}">
              <c16:uniqueId val="{00000001-DAD4-491A-9240-9CD3BE199D9F}"/>
            </c:ext>
          </c:extLst>
        </c:ser>
        <c:ser>
          <c:idx val="7"/>
          <c:order val="2"/>
          <c:tx>
            <c:v>B (in person)</c:v>
          </c:tx>
          <c:spPr>
            <a:solidFill>
              <a:schemeClr val="accent2">
                <a:lumMod val="60000"/>
                <a:alpha val="85000"/>
              </a:schemeClr>
            </a:solidFill>
            <a:ln w="9525" cap="flat" cmpd="sng" algn="ctr">
              <a:solidFill>
                <a:schemeClr val="accent2">
                  <a:lumMod val="60000"/>
                  <a:lumMod val="75000"/>
                </a:schemeClr>
              </a:solidFill>
              <a:round/>
            </a:ln>
            <a:effectLst/>
            <a:sp3d contourW="9525">
              <a:contourClr>
                <a:schemeClr val="accent2">
                  <a:lumMod val="60000"/>
                  <a:lumMod val="75000"/>
                </a:schemeClr>
              </a:contourClr>
            </a:sp3d>
          </c:spPr>
          <c:invertIfNegative val="0"/>
          <c:cat>
            <c:strRef>
              <c:f>OverallByDeployment!$M$4:$O$4</c:f>
              <c:strCache>
                <c:ptCount val="3"/>
                <c:pt idx="0">
                  <c:v>A</c:v>
                </c:pt>
                <c:pt idx="1">
                  <c:v>B</c:v>
                </c:pt>
                <c:pt idx="2">
                  <c:v>C</c:v>
                </c:pt>
              </c:strCache>
            </c:strRef>
          </c:cat>
          <c:val>
            <c:numRef>
              <c:f>OverallByDeployment!$M$6:$O$6</c:f>
              <c:numCache>
                <c:formatCode>0.00%</c:formatCode>
                <c:ptCount val="3"/>
                <c:pt idx="0">
                  <c:v>0.26450000000000001</c:v>
                </c:pt>
                <c:pt idx="1">
                  <c:v>0.1923</c:v>
                </c:pt>
                <c:pt idx="2">
                  <c:v>0.16839999999999999</c:v>
                </c:pt>
              </c:numCache>
            </c:numRef>
          </c:val>
          <c:extLst>
            <c:ext xmlns:c16="http://schemas.microsoft.com/office/drawing/2014/chart" uri="{C3380CC4-5D6E-409C-BE32-E72D297353CC}">
              <c16:uniqueId val="{00000002-DAD4-491A-9240-9CD3BE199D9F}"/>
            </c:ext>
          </c:extLst>
        </c:ser>
        <c:ser>
          <c:idx val="1"/>
          <c:order val="3"/>
          <c:tx>
            <c:v>B (hybrid)</c:v>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OverallByDeployment!$M$4:$O$4</c:f>
              <c:strCache>
                <c:ptCount val="3"/>
                <c:pt idx="0">
                  <c:v>A</c:v>
                </c:pt>
                <c:pt idx="1">
                  <c:v>B</c:v>
                </c:pt>
                <c:pt idx="2">
                  <c:v>C</c:v>
                </c:pt>
              </c:strCache>
            </c:strRef>
          </c:cat>
          <c:val>
            <c:numRef>
              <c:f>OverallByDeployment!$M$16:$O$16</c:f>
              <c:numCache>
                <c:formatCode>0.00%</c:formatCode>
                <c:ptCount val="3"/>
                <c:pt idx="0">
                  <c:v>0.28889999999999999</c:v>
                </c:pt>
                <c:pt idx="1">
                  <c:v>0.3659</c:v>
                </c:pt>
                <c:pt idx="2">
                  <c:v>0.1351</c:v>
                </c:pt>
              </c:numCache>
            </c:numRef>
          </c:val>
          <c:extLst>
            <c:ext xmlns:c16="http://schemas.microsoft.com/office/drawing/2014/chart" uri="{C3380CC4-5D6E-409C-BE32-E72D297353CC}">
              <c16:uniqueId val="{00000003-DAD4-491A-9240-9CD3BE199D9F}"/>
            </c:ext>
          </c:extLst>
        </c:ser>
        <c:ser>
          <c:idx val="8"/>
          <c:order val="4"/>
          <c:tx>
            <c:v>C (in person)</c:v>
          </c:tx>
          <c:spPr>
            <a:solidFill>
              <a:schemeClr val="accent3">
                <a:lumMod val="60000"/>
                <a:alpha val="85000"/>
              </a:schemeClr>
            </a:solidFill>
            <a:ln w="9525" cap="flat" cmpd="sng" algn="ctr">
              <a:solidFill>
                <a:schemeClr val="accent3">
                  <a:lumMod val="60000"/>
                  <a:lumMod val="75000"/>
                </a:schemeClr>
              </a:solidFill>
              <a:round/>
            </a:ln>
            <a:effectLst/>
            <a:sp3d contourW="9525">
              <a:contourClr>
                <a:schemeClr val="accent3">
                  <a:lumMod val="60000"/>
                  <a:lumMod val="75000"/>
                </a:schemeClr>
              </a:contourClr>
            </a:sp3d>
          </c:spPr>
          <c:invertIfNegative val="0"/>
          <c:cat>
            <c:strRef>
              <c:f>OverallByDeployment!$M$4:$O$4</c:f>
              <c:strCache>
                <c:ptCount val="3"/>
                <c:pt idx="0">
                  <c:v>A</c:v>
                </c:pt>
                <c:pt idx="1">
                  <c:v>B</c:v>
                </c:pt>
                <c:pt idx="2">
                  <c:v>C</c:v>
                </c:pt>
              </c:strCache>
            </c:strRef>
          </c:cat>
          <c:val>
            <c:numRef>
              <c:f>OverallByDeployment!$M$7:$O$7</c:f>
              <c:numCache>
                <c:formatCode>0.00%</c:formatCode>
                <c:ptCount val="3"/>
                <c:pt idx="0">
                  <c:v>5.79E-2</c:v>
                </c:pt>
                <c:pt idx="1">
                  <c:v>0.21149999999999999</c:v>
                </c:pt>
                <c:pt idx="2">
                  <c:v>0.26319999999999999</c:v>
                </c:pt>
              </c:numCache>
            </c:numRef>
          </c:val>
          <c:extLst>
            <c:ext xmlns:c16="http://schemas.microsoft.com/office/drawing/2014/chart" uri="{C3380CC4-5D6E-409C-BE32-E72D297353CC}">
              <c16:uniqueId val="{00000004-DAD4-491A-9240-9CD3BE199D9F}"/>
            </c:ext>
          </c:extLst>
        </c:ser>
        <c:ser>
          <c:idx val="2"/>
          <c:order val="5"/>
          <c:tx>
            <c:v>C (hybrid)</c:v>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OverallByDeployment!$M$4:$O$4</c:f>
              <c:strCache>
                <c:ptCount val="3"/>
                <c:pt idx="0">
                  <c:v>A</c:v>
                </c:pt>
                <c:pt idx="1">
                  <c:v>B</c:v>
                </c:pt>
                <c:pt idx="2">
                  <c:v>C</c:v>
                </c:pt>
              </c:strCache>
            </c:strRef>
          </c:cat>
          <c:val>
            <c:numRef>
              <c:f>OverallByDeployment!$M$17:$O$17</c:f>
              <c:numCache>
                <c:formatCode>0.00%</c:formatCode>
                <c:ptCount val="3"/>
                <c:pt idx="0">
                  <c:v>8.8900000000000007E-2</c:v>
                </c:pt>
                <c:pt idx="1">
                  <c:v>0.2195</c:v>
                </c:pt>
                <c:pt idx="2">
                  <c:v>0.27029999999999998</c:v>
                </c:pt>
              </c:numCache>
            </c:numRef>
          </c:val>
          <c:extLst>
            <c:ext xmlns:c16="http://schemas.microsoft.com/office/drawing/2014/chart" uri="{C3380CC4-5D6E-409C-BE32-E72D297353CC}">
              <c16:uniqueId val="{00000005-DAD4-491A-9240-9CD3BE199D9F}"/>
            </c:ext>
          </c:extLst>
        </c:ser>
        <c:ser>
          <c:idx val="9"/>
          <c:order val="6"/>
          <c:tx>
            <c:v>D (in person)</c:v>
          </c:tx>
          <c:spPr>
            <a:solidFill>
              <a:schemeClr val="accent4">
                <a:lumMod val="60000"/>
                <a:alpha val="85000"/>
              </a:schemeClr>
            </a:solidFill>
            <a:ln w="9525" cap="flat" cmpd="sng" algn="ctr">
              <a:solidFill>
                <a:schemeClr val="accent4">
                  <a:lumMod val="60000"/>
                  <a:lumMod val="75000"/>
                </a:schemeClr>
              </a:solidFill>
              <a:round/>
            </a:ln>
            <a:effectLst/>
            <a:sp3d contourW="9525">
              <a:contourClr>
                <a:schemeClr val="accent4">
                  <a:lumMod val="60000"/>
                  <a:lumMod val="75000"/>
                </a:schemeClr>
              </a:contourClr>
            </a:sp3d>
          </c:spPr>
          <c:invertIfNegative val="0"/>
          <c:cat>
            <c:strRef>
              <c:f>OverallByDeployment!$M$4:$O$4</c:f>
              <c:strCache>
                <c:ptCount val="3"/>
                <c:pt idx="0">
                  <c:v>A</c:v>
                </c:pt>
                <c:pt idx="1">
                  <c:v>B</c:v>
                </c:pt>
                <c:pt idx="2">
                  <c:v>C</c:v>
                </c:pt>
              </c:strCache>
            </c:strRef>
          </c:cat>
          <c:val>
            <c:numRef>
              <c:f>OverallByDeployment!$M$8:$O$8</c:f>
              <c:numCache>
                <c:formatCode>0.00%</c:formatCode>
                <c:ptCount val="3"/>
                <c:pt idx="0">
                  <c:v>0</c:v>
                </c:pt>
                <c:pt idx="1">
                  <c:v>6.7299999999999999E-2</c:v>
                </c:pt>
                <c:pt idx="2">
                  <c:v>0.1053</c:v>
                </c:pt>
              </c:numCache>
            </c:numRef>
          </c:val>
          <c:extLst>
            <c:ext xmlns:c16="http://schemas.microsoft.com/office/drawing/2014/chart" uri="{C3380CC4-5D6E-409C-BE32-E72D297353CC}">
              <c16:uniqueId val="{00000006-DAD4-491A-9240-9CD3BE199D9F}"/>
            </c:ext>
          </c:extLst>
        </c:ser>
        <c:ser>
          <c:idx val="3"/>
          <c:order val="7"/>
          <c:tx>
            <c:v>D (hybrid)</c:v>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cat>
            <c:strRef>
              <c:f>OverallByDeployment!$M$4:$O$4</c:f>
              <c:strCache>
                <c:ptCount val="3"/>
                <c:pt idx="0">
                  <c:v>A</c:v>
                </c:pt>
                <c:pt idx="1">
                  <c:v>B</c:v>
                </c:pt>
                <c:pt idx="2">
                  <c:v>C</c:v>
                </c:pt>
              </c:strCache>
            </c:strRef>
          </c:cat>
          <c:val>
            <c:numRef>
              <c:f>OverallByDeployment!$M$18:$O$18</c:f>
              <c:numCache>
                <c:formatCode>0.00%</c:formatCode>
                <c:ptCount val="3"/>
                <c:pt idx="0">
                  <c:v>2.2200000000000001E-2</c:v>
                </c:pt>
                <c:pt idx="1">
                  <c:v>0</c:v>
                </c:pt>
                <c:pt idx="2">
                  <c:v>5.4100000000000002E-2</c:v>
                </c:pt>
              </c:numCache>
            </c:numRef>
          </c:val>
          <c:extLst>
            <c:ext xmlns:c16="http://schemas.microsoft.com/office/drawing/2014/chart" uri="{C3380CC4-5D6E-409C-BE32-E72D297353CC}">
              <c16:uniqueId val="{00000007-DAD4-491A-9240-9CD3BE199D9F}"/>
            </c:ext>
          </c:extLst>
        </c:ser>
        <c:ser>
          <c:idx val="10"/>
          <c:order val="8"/>
          <c:tx>
            <c:v>F (in person)</c:v>
          </c:tx>
          <c:spPr>
            <a:solidFill>
              <a:schemeClr val="accent5">
                <a:lumMod val="60000"/>
                <a:alpha val="85000"/>
              </a:schemeClr>
            </a:solidFill>
            <a:ln w="9525" cap="flat" cmpd="sng" algn="ctr">
              <a:solidFill>
                <a:schemeClr val="accent5">
                  <a:lumMod val="60000"/>
                  <a:lumMod val="75000"/>
                </a:schemeClr>
              </a:solidFill>
              <a:round/>
            </a:ln>
            <a:effectLst/>
            <a:sp3d contourW="9525">
              <a:contourClr>
                <a:schemeClr val="accent5">
                  <a:lumMod val="60000"/>
                  <a:lumMod val="75000"/>
                </a:schemeClr>
              </a:contourClr>
            </a:sp3d>
          </c:spPr>
          <c:invertIfNegative val="0"/>
          <c:cat>
            <c:strRef>
              <c:f>OverallByDeployment!$M$4:$O$4</c:f>
              <c:strCache>
                <c:ptCount val="3"/>
                <c:pt idx="0">
                  <c:v>A</c:v>
                </c:pt>
                <c:pt idx="1">
                  <c:v>B</c:v>
                </c:pt>
                <c:pt idx="2">
                  <c:v>C</c:v>
                </c:pt>
              </c:strCache>
            </c:strRef>
          </c:cat>
          <c:val>
            <c:numRef>
              <c:f>OverallByDeployment!$M$9:$O$9</c:f>
              <c:numCache>
                <c:formatCode>0.00%</c:formatCode>
                <c:ptCount val="3"/>
                <c:pt idx="0">
                  <c:v>8.3000000000000001E-3</c:v>
                </c:pt>
                <c:pt idx="1">
                  <c:v>4.8099999999999997E-2</c:v>
                </c:pt>
                <c:pt idx="2">
                  <c:v>7.3700000000000002E-2</c:v>
                </c:pt>
              </c:numCache>
            </c:numRef>
          </c:val>
          <c:extLst>
            <c:ext xmlns:c16="http://schemas.microsoft.com/office/drawing/2014/chart" uri="{C3380CC4-5D6E-409C-BE32-E72D297353CC}">
              <c16:uniqueId val="{00000008-DAD4-491A-9240-9CD3BE199D9F}"/>
            </c:ext>
          </c:extLst>
        </c:ser>
        <c:ser>
          <c:idx val="4"/>
          <c:order val="9"/>
          <c:tx>
            <c:v>F (hybrid)</c:v>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cat>
            <c:strRef>
              <c:f>OverallByDeployment!$M$4:$O$4</c:f>
              <c:strCache>
                <c:ptCount val="3"/>
                <c:pt idx="0">
                  <c:v>A</c:v>
                </c:pt>
                <c:pt idx="1">
                  <c:v>B</c:v>
                </c:pt>
                <c:pt idx="2">
                  <c:v>C</c:v>
                </c:pt>
              </c:strCache>
            </c:strRef>
          </c:cat>
          <c:val>
            <c:numRef>
              <c:f>OverallByDeployment!$M$19:$O$19</c:f>
              <c:numCache>
                <c:formatCode>0.00%</c:formatCode>
                <c:ptCount val="3"/>
                <c:pt idx="0">
                  <c:v>0</c:v>
                </c:pt>
                <c:pt idx="1">
                  <c:v>2.4400000000000002E-2</c:v>
                </c:pt>
                <c:pt idx="2">
                  <c:v>2.7E-2</c:v>
                </c:pt>
              </c:numCache>
            </c:numRef>
          </c:val>
          <c:extLst>
            <c:ext xmlns:c16="http://schemas.microsoft.com/office/drawing/2014/chart" uri="{C3380CC4-5D6E-409C-BE32-E72D297353CC}">
              <c16:uniqueId val="{00000009-DAD4-491A-9240-9CD3BE199D9F}"/>
            </c:ext>
          </c:extLst>
        </c:ser>
        <c:ser>
          <c:idx val="11"/>
          <c:order val="10"/>
          <c:tx>
            <c:v>W/WF/WP/WE (in person)</c:v>
          </c:tx>
          <c:spPr>
            <a:solidFill>
              <a:schemeClr val="accent6">
                <a:lumMod val="60000"/>
                <a:alpha val="85000"/>
              </a:schemeClr>
            </a:solidFill>
            <a:ln w="9525" cap="flat" cmpd="sng" algn="ctr">
              <a:solidFill>
                <a:schemeClr val="accent6">
                  <a:lumMod val="60000"/>
                  <a:lumMod val="75000"/>
                </a:schemeClr>
              </a:solidFill>
              <a:round/>
            </a:ln>
            <a:effectLst/>
            <a:sp3d contourW="9525">
              <a:contourClr>
                <a:schemeClr val="accent6">
                  <a:lumMod val="60000"/>
                  <a:lumMod val="75000"/>
                </a:schemeClr>
              </a:contourClr>
            </a:sp3d>
          </c:spPr>
          <c:invertIfNegative val="0"/>
          <c:cat>
            <c:strRef>
              <c:f>OverallByDeployment!$M$4:$O$4</c:f>
              <c:strCache>
                <c:ptCount val="3"/>
                <c:pt idx="0">
                  <c:v>A</c:v>
                </c:pt>
                <c:pt idx="1">
                  <c:v>B</c:v>
                </c:pt>
                <c:pt idx="2">
                  <c:v>C</c:v>
                </c:pt>
              </c:strCache>
            </c:strRef>
          </c:cat>
          <c:val>
            <c:numRef>
              <c:f>OverallByDeployment!$M$10:$O$10</c:f>
              <c:numCache>
                <c:formatCode>0.00%</c:formatCode>
                <c:ptCount val="3"/>
                <c:pt idx="0">
                  <c:v>0.14050000000000001</c:v>
                </c:pt>
                <c:pt idx="1">
                  <c:v>0.2404</c:v>
                </c:pt>
                <c:pt idx="2">
                  <c:v>0.32629999999999998</c:v>
                </c:pt>
              </c:numCache>
            </c:numRef>
          </c:val>
          <c:extLst>
            <c:ext xmlns:c16="http://schemas.microsoft.com/office/drawing/2014/chart" uri="{C3380CC4-5D6E-409C-BE32-E72D297353CC}">
              <c16:uniqueId val="{0000000A-DAD4-491A-9240-9CD3BE199D9F}"/>
            </c:ext>
          </c:extLst>
        </c:ser>
        <c:ser>
          <c:idx val="5"/>
          <c:order val="11"/>
          <c:tx>
            <c:v>W/WF/WP/WE (hybrid)</c:v>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cat>
            <c:strRef>
              <c:f>OverallByDeployment!$M$4:$O$4</c:f>
              <c:strCache>
                <c:ptCount val="3"/>
                <c:pt idx="0">
                  <c:v>A</c:v>
                </c:pt>
                <c:pt idx="1">
                  <c:v>B</c:v>
                </c:pt>
                <c:pt idx="2">
                  <c:v>C</c:v>
                </c:pt>
              </c:strCache>
            </c:strRef>
          </c:cat>
          <c:val>
            <c:numRef>
              <c:f>OverallByDeployment!$M$20:$O$20</c:f>
              <c:numCache>
                <c:formatCode>0.00%</c:formatCode>
                <c:ptCount val="3"/>
                <c:pt idx="0">
                  <c:v>0.2</c:v>
                </c:pt>
                <c:pt idx="1">
                  <c:v>0.2195</c:v>
                </c:pt>
                <c:pt idx="2">
                  <c:v>0.48649999999999999</c:v>
                </c:pt>
              </c:numCache>
            </c:numRef>
          </c:val>
          <c:extLst>
            <c:ext xmlns:c16="http://schemas.microsoft.com/office/drawing/2014/chart" uri="{C3380CC4-5D6E-409C-BE32-E72D297353CC}">
              <c16:uniqueId val="{0000000B-DAD4-491A-9240-9CD3BE199D9F}"/>
            </c:ext>
          </c:extLst>
        </c:ser>
        <c:dLbls>
          <c:showLegendKey val="0"/>
          <c:showVal val="0"/>
          <c:showCatName val="0"/>
          <c:showSerName val="0"/>
          <c:showPercent val="0"/>
          <c:showBubbleSize val="0"/>
        </c:dLbls>
        <c:gapWidth val="65"/>
        <c:shape val="box"/>
        <c:axId val="1232893359"/>
        <c:axId val="1232895439"/>
        <c:axId val="0"/>
      </c:bar3DChart>
      <c:catAx>
        <c:axId val="1232893359"/>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Grade in First Course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232895439"/>
        <c:crosses val="autoZero"/>
        <c:auto val="1"/>
        <c:lblAlgn val="ctr"/>
        <c:lblOffset val="100"/>
        <c:noMultiLvlLbl val="0"/>
      </c:catAx>
      <c:valAx>
        <c:axId val="1232895439"/>
        <c:scaling>
          <c:orientation val="minMax"/>
          <c:max val="0.70000000000000007"/>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Percentage</a:t>
                </a:r>
                <a:r>
                  <a:rPr lang="en-US" baseline="0"/>
                  <a:t> of Students</a:t>
                </a:r>
                <a:endParaRPr lang="en-US"/>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232893359"/>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In-Person to Hybrid/Online</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6"/>
          <c:order val="0"/>
          <c:tx>
            <c:v>A (hybrid)</c:v>
          </c:tx>
          <c:spPr>
            <a:solidFill>
              <a:schemeClr val="accent1">
                <a:lumMod val="60000"/>
                <a:alpha val="85000"/>
              </a:schemeClr>
            </a:solidFill>
            <a:ln w="9525" cap="flat" cmpd="sng" algn="ctr">
              <a:solidFill>
                <a:schemeClr val="accent1">
                  <a:lumMod val="60000"/>
                  <a:lumMod val="75000"/>
                </a:schemeClr>
              </a:solidFill>
              <a:round/>
            </a:ln>
            <a:effectLst/>
            <a:sp3d contourW="9525">
              <a:contourClr>
                <a:schemeClr val="accent1">
                  <a:lumMod val="60000"/>
                  <a:lumMod val="75000"/>
                </a:schemeClr>
              </a:contourClr>
            </a:sp3d>
          </c:spPr>
          <c:invertIfNegative val="0"/>
          <c:cat>
            <c:strRef>
              <c:f>OverallByDeployment!$C$4:$E$4</c:f>
              <c:strCache>
                <c:ptCount val="3"/>
                <c:pt idx="0">
                  <c:v>A</c:v>
                </c:pt>
                <c:pt idx="1">
                  <c:v>B</c:v>
                </c:pt>
                <c:pt idx="2">
                  <c:v>C</c:v>
                </c:pt>
              </c:strCache>
            </c:strRef>
          </c:cat>
          <c:val>
            <c:numRef>
              <c:f>OverallByDeployment!$M$15:$O$15</c:f>
              <c:numCache>
                <c:formatCode>0.00%</c:formatCode>
                <c:ptCount val="3"/>
                <c:pt idx="0">
                  <c:v>0.4</c:v>
                </c:pt>
                <c:pt idx="1">
                  <c:v>0.17069999999999999</c:v>
                </c:pt>
                <c:pt idx="2">
                  <c:v>2.7E-2</c:v>
                </c:pt>
              </c:numCache>
            </c:numRef>
          </c:val>
          <c:extLst>
            <c:ext xmlns:c16="http://schemas.microsoft.com/office/drawing/2014/chart" uri="{C3380CC4-5D6E-409C-BE32-E72D297353CC}">
              <c16:uniqueId val="{00000000-5916-48C1-9DEB-B85B28AF6869}"/>
            </c:ext>
          </c:extLst>
        </c:ser>
        <c:ser>
          <c:idx val="0"/>
          <c:order val="1"/>
          <c:tx>
            <c:v>A (online)</c:v>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OverallByDeployment!$C$4:$E$4</c:f>
              <c:strCache>
                <c:ptCount val="3"/>
                <c:pt idx="0">
                  <c:v>A</c:v>
                </c:pt>
                <c:pt idx="1">
                  <c:v>B</c:v>
                </c:pt>
                <c:pt idx="2">
                  <c:v>C</c:v>
                </c:pt>
              </c:strCache>
            </c:strRef>
          </c:cat>
          <c:val>
            <c:numRef>
              <c:f>OverallByDeployment!$M$5:$O$5</c:f>
              <c:numCache>
                <c:formatCode>0.00%</c:formatCode>
                <c:ptCount val="3"/>
                <c:pt idx="0">
                  <c:v>0.52890000000000004</c:v>
                </c:pt>
                <c:pt idx="1">
                  <c:v>0.2404</c:v>
                </c:pt>
                <c:pt idx="2">
                  <c:v>6.3200000000000006E-2</c:v>
                </c:pt>
              </c:numCache>
            </c:numRef>
          </c:val>
          <c:extLst>
            <c:ext xmlns:c16="http://schemas.microsoft.com/office/drawing/2014/chart" uri="{C3380CC4-5D6E-409C-BE32-E72D297353CC}">
              <c16:uniqueId val="{00000001-5916-48C1-9DEB-B85B28AF6869}"/>
            </c:ext>
          </c:extLst>
        </c:ser>
        <c:ser>
          <c:idx val="7"/>
          <c:order val="2"/>
          <c:tx>
            <c:v>B (hybrid)</c:v>
          </c:tx>
          <c:spPr>
            <a:solidFill>
              <a:schemeClr val="accent2">
                <a:lumMod val="60000"/>
                <a:alpha val="85000"/>
              </a:schemeClr>
            </a:solidFill>
            <a:ln w="9525" cap="flat" cmpd="sng" algn="ctr">
              <a:solidFill>
                <a:schemeClr val="accent2">
                  <a:lumMod val="60000"/>
                  <a:lumMod val="75000"/>
                </a:schemeClr>
              </a:solidFill>
              <a:round/>
            </a:ln>
            <a:effectLst/>
            <a:sp3d contourW="9525">
              <a:contourClr>
                <a:schemeClr val="accent2">
                  <a:lumMod val="60000"/>
                  <a:lumMod val="75000"/>
                </a:schemeClr>
              </a:contourClr>
            </a:sp3d>
          </c:spPr>
          <c:invertIfNegative val="0"/>
          <c:cat>
            <c:strRef>
              <c:f>OverallByDeployment!$C$4:$E$4</c:f>
              <c:strCache>
                <c:ptCount val="3"/>
                <c:pt idx="0">
                  <c:v>A</c:v>
                </c:pt>
                <c:pt idx="1">
                  <c:v>B</c:v>
                </c:pt>
                <c:pt idx="2">
                  <c:v>C</c:v>
                </c:pt>
              </c:strCache>
            </c:strRef>
          </c:cat>
          <c:val>
            <c:numRef>
              <c:f>OverallByDeployment!$M$16:$O$16</c:f>
              <c:numCache>
                <c:formatCode>0.00%</c:formatCode>
                <c:ptCount val="3"/>
                <c:pt idx="0">
                  <c:v>0.28889999999999999</c:v>
                </c:pt>
                <c:pt idx="1">
                  <c:v>0.3659</c:v>
                </c:pt>
                <c:pt idx="2">
                  <c:v>0.1351</c:v>
                </c:pt>
              </c:numCache>
            </c:numRef>
          </c:val>
          <c:extLst>
            <c:ext xmlns:c16="http://schemas.microsoft.com/office/drawing/2014/chart" uri="{C3380CC4-5D6E-409C-BE32-E72D297353CC}">
              <c16:uniqueId val="{00000002-5916-48C1-9DEB-B85B28AF6869}"/>
            </c:ext>
          </c:extLst>
        </c:ser>
        <c:ser>
          <c:idx val="1"/>
          <c:order val="3"/>
          <c:tx>
            <c:v>B (online)</c:v>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OverallByDeployment!$C$4:$E$4</c:f>
              <c:strCache>
                <c:ptCount val="3"/>
                <c:pt idx="0">
                  <c:v>A</c:v>
                </c:pt>
                <c:pt idx="1">
                  <c:v>B</c:v>
                </c:pt>
                <c:pt idx="2">
                  <c:v>C</c:v>
                </c:pt>
              </c:strCache>
            </c:strRef>
          </c:cat>
          <c:val>
            <c:numRef>
              <c:f>OverallByDeployment!$M$6:$O$6</c:f>
              <c:numCache>
                <c:formatCode>0.00%</c:formatCode>
                <c:ptCount val="3"/>
                <c:pt idx="0">
                  <c:v>0.26450000000000001</c:v>
                </c:pt>
                <c:pt idx="1">
                  <c:v>0.1923</c:v>
                </c:pt>
                <c:pt idx="2">
                  <c:v>0.16839999999999999</c:v>
                </c:pt>
              </c:numCache>
            </c:numRef>
          </c:val>
          <c:extLst>
            <c:ext xmlns:c16="http://schemas.microsoft.com/office/drawing/2014/chart" uri="{C3380CC4-5D6E-409C-BE32-E72D297353CC}">
              <c16:uniqueId val="{00000003-5916-48C1-9DEB-B85B28AF6869}"/>
            </c:ext>
          </c:extLst>
        </c:ser>
        <c:ser>
          <c:idx val="8"/>
          <c:order val="4"/>
          <c:tx>
            <c:v>C (hybrid)</c:v>
          </c:tx>
          <c:spPr>
            <a:solidFill>
              <a:schemeClr val="accent3">
                <a:lumMod val="60000"/>
                <a:alpha val="85000"/>
              </a:schemeClr>
            </a:solidFill>
            <a:ln w="9525" cap="flat" cmpd="sng" algn="ctr">
              <a:solidFill>
                <a:schemeClr val="accent3">
                  <a:lumMod val="60000"/>
                  <a:lumMod val="75000"/>
                </a:schemeClr>
              </a:solidFill>
              <a:round/>
            </a:ln>
            <a:effectLst/>
            <a:sp3d contourW="9525">
              <a:contourClr>
                <a:schemeClr val="accent3">
                  <a:lumMod val="60000"/>
                  <a:lumMod val="75000"/>
                </a:schemeClr>
              </a:contourClr>
            </a:sp3d>
          </c:spPr>
          <c:invertIfNegative val="0"/>
          <c:cat>
            <c:strRef>
              <c:f>OverallByDeployment!$C$4:$E$4</c:f>
              <c:strCache>
                <c:ptCount val="3"/>
                <c:pt idx="0">
                  <c:v>A</c:v>
                </c:pt>
                <c:pt idx="1">
                  <c:v>B</c:v>
                </c:pt>
                <c:pt idx="2">
                  <c:v>C</c:v>
                </c:pt>
              </c:strCache>
            </c:strRef>
          </c:cat>
          <c:val>
            <c:numRef>
              <c:f>OverallByDeployment!$M$17:$O$17</c:f>
              <c:numCache>
                <c:formatCode>0.00%</c:formatCode>
                <c:ptCount val="3"/>
                <c:pt idx="0">
                  <c:v>8.8900000000000007E-2</c:v>
                </c:pt>
                <c:pt idx="1">
                  <c:v>0.2195</c:v>
                </c:pt>
                <c:pt idx="2">
                  <c:v>0.27029999999999998</c:v>
                </c:pt>
              </c:numCache>
            </c:numRef>
          </c:val>
          <c:extLst>
            <c:ext xmlns:c16="http://schemas.microsoft.com/office/drawing/2014/chart" uri="{C3380CC4-5D6E-409C-BE32-E72D297353CC}">
              <c16:uniqueId val="{00000004-5916-48C1-9DEB-B85B28AF6869}"/>
            </c:ext>
          </c:extLst>
        </c:ser>
        <c:ser>
          <c:idx val="2"/>
          <c:order val="5"/>
          <c:tx>
            <c:v>C (online)</c:v>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OverallByDeployment!$C$4:$E$4</c:f>
              <c:strCache>
                <c:ptCount val="3"/>
                <c:pt idx="0">
                  <c:v>A</c:v>
                </c:pt>
                <c:pt idx="1">
                  <c:v>B</c:v>
                </c:pt>
                <c:pt idx="2">
                  <c:v>C</c:v>
                </c:pt>
              </c:strCache>
            </c:strRef>
          </c:cat>
          <c:val>
            <c:numRef>
              <c:f>OverallByDeployment!$M$7:$O$7</c:f>
              <c:numCache>
                <c:formatCode>0.00%</c:formatCode>
                <c:ptCount val="3"/>
                <c:pt idx="0">
                  <c:v>5.79E-2</c:v>
                </c:pt>
                <c:pt idx="1">
                  <c:v>0.21149999999999999</c:v>
                </c:pt>
                <c:pt idx="2">
                  <c:v>0.26319999999999999</c:v>
                </c:pt>
              </c:numCache>
            </c:numRef>
          </c:val>
          <c:extLst>
            <c:ext xmlns:c16="http://schemas.microsoft.com/office/drawing/2014/chart" uri="{C3380CC4-5D6E-409C-BE32-E72D297353CC}">
              <c16:uniqueId val="{00000005-5916-48C1-9DEB-B85B28AF6869}"/>
            </c:ext>
          </c:extLst>
        </c:ser>
        <c:ser>
          <c:idx val="9"/>
          <c:order val="6"/>
          <c:tx>
            <c:v>D (hybrid)</c:v>
          </c:tx>
          <c:spPr>
            <a:solidFill>
              <a:schemeClr val="accent4">
                <a:lumMod val="60000"/>
                <a:alpha val="85000"/>
              </a:schemeClr>
            </a:solidFill>
            <a:ln w="9525" cap="flat" cmpd="sng" algn="ctr">
              <a:solidFill>
                <a:schemeClr val="accent4">
                  <a:lumMod val="60000"/>
                  <a:lumMod val="75000"/>
                </a:schemeClr>
              </a:solidFill>
              <a:round/>
            </a:ln>
            <a:effectLst/>
            <a:sp3d contourW="9525">
              <a:contourClr>
                <a:schemeClr val="accent4">
                  <a:lumMod val="60000"/>
                  <a:lumMod val="75000"/>
                </a:schemeClr>
              </a:contourClr>
            </a:sp3d>
          </c:spPr>
          <c:invertIfNegative val="0"/>
          <c:cat>
            <c:strRef>
              <c:f>OverallByDeployment!$C$4:$E$4</c:f>
              <c:strCache>
                <c:ptCount val="3"/>
                <c:pt idx="0">
                  <c:v>A</c:v>
                </c:pt>
                <c:pt idx="1">
                  <c:v>B</c:v>
                </c:pt>
                <c:pt idx="2">
                  <c:v>C</c:v>
                </c:pt>
              </c:strCache>
            </c:strRef>
          </c:cat>
          <c:val>
            <c:numRef>
              <c:f>OverallByDeployment!$M$18:$O$18</c:f>
              <c:numCache>
                <c:formatCode>0.00%</c:formatCode>
                <c:ptCount val="3"/>
                <c:pt idx="0">
                  <c:v>2.2200000000000001E-2</c:v>
                </c:pt>
                <c:pt idx="1">
                  <c:v>0</c:v>
                </c:pt>
                <c:pt idx="2">
                  <c:v>5.4100000000000002E-2</c:v>
                </c:pt>
              </c:numCache>
            </c:numRef>
          </c:val>
          <c:extLst>
            <c:ext xmlns:c16="http://schemas.microsoft.com/office/drawing/2014/chart" uri="{C3380CC4-5D6E-409C-BE32-E72D297353CC}">
              <c16:uniqueId val="{00000006-5916-48C1-9DEB-B85B28AF6869}"/>
            </c:ext>
          </c:extLst>
        </c:ser>
        <c:ser>
          <c:idx val="3"/>
          <c:order val="7"/>
          <c:tx>
            <c:v>D (online)</c:v>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cat>
            <c:strRef>
              <c:f>OverallByDeployment!$C$4:$E$4</c:f>
              <c:strCache>
                <c:ptCount val="3"/>
                <c:pt idx="0">
                  <c:v>A</c:v>
                </c:pt>
                <c:pt idx="1">
                  <c:v>B</c:v>
                </c:pt>
                <c:pt idx="2">
                  <c:v>C</c:v>
                </c:pt>
              </c:strCache>
            </c:strRef>
          </c:cat>
          <c:val>
            <c:numRef>
              <c:f>OverallByDeployment!$M$8:$O$8</c:f>
              <c:numCache>
                <c:formatCode>0.00%</c:formatCode>
                <c:ptCount val="3"/>
                <c:pt idx="0">
                  <c:v>0</c:v>
                </c:pt>
                <c:pt idx="1">
                  <c:v>6.7299999999999999E-2</c:v>
                </c:pt>
                <c:pt idx="2">
                  <c:v>0.1053</c:v>
                </c:pt>
              </c:numCache>
            </c:numRef>
          </c:val>
          <c:extLst>
            <c:ext xmlns:c16="http://schemas.microsoft.com/office/drawing/2014/chart" uri="{C3380CC4-5D6E-409C-BE32-E72D297353CC}">
              <c16:uniqueId val="{00000007-5916-48C1-9DEB-B85B28AF6869}"/>
            </c:ext>
          </c:extLst>
        </c:ser>
        <c:ser>
          <c:idx val="10"/>
          <c:order val="8"/>
          <c:tx>
            <c:v>F (hybrid)</c:v>
          </c:tx>
          <c:spPr>
            <a:solidFill>
              <a:schemeClr val="accent5">
                <a:lumMod val="60000"/>
                <a:alpha val="85000"/>
              </a:schemeClr>
            </a:solidFill>
            <a:ln w="9525" cap="flat" cmpd="sng" algn="ctr">
              <a:solidFill>
                <a:schemeClr val="accent5">
                  <a:lumMod val="60000"/>
                  <a:lumMod val="75000"/>
                </a:schemeClr>
              </a:solidFill>
              <a:round/>
            </a:ln>
            <a:effectLst/>
            <a:sp3d contourW="9525">
              <a:contourClr>
                <a:schemeClr val="accent5">
                  <a:lumMod val="60000"/>
                  <a:lumMod val="75000"/>
                </a:schemeClr>
              </a:contourClr>
            </a:sp3d>
          </c:spPr>
          <c:invertIfNegative val="0"/>
          <c:cat>
            <c:strRef>
              <c:f>OverallByDeployment!$C$4:$E$4</c:f>
              <c:strCache>
                <c:ptCount val="3"/>
                <c:pt idx="0">
                  <c:v>A</c:v>
                </c:pt>
                <c:pt idx="1">
                  <c:v>B</c:v>
                </c:pt>
                <c:pt idx="2">
                  <c:v>C</c:v>
                </c:pt>
              </c:strCache>
            </c:strRef>
          </c:cat>
          <c:val>
            <c:numRef>
              <c:f>OverallByDeployment!$M$19:$O$19</c:f>
              <c:numCache>
                <c:formatCode>0.00%</c:formatCode>
                <c:ptCount val="3"/>
                <c:pt idx="0">
                  <c:v>0</c:v>
                </c:pt>
                <c:pt idx="1">
                  <c:v>2.4400000000000002E-2</c:v>
                </c:pt>
                <c:pt idx="2">
                  <c:v>2.7E-2</c:v>
                </c:pt>
              </c:numCache>
            </c:numRef>
          </c:val>
          <c:extLst>
            <c:ext xmlns:c16="http://schemas.microsoft.com/office/drawing/2014/chart" uri="{C3380CC4-5D6E-409C-BE32-E72D297353CC}">
              <c16:uniqueId val="{00000008-5916-48C1-9DEB-B85B28AF6869}"/>
            </c:ext>
          </c:extLst>
        </c:ser>
        <c:ser>
          <c:idx val="4"/>
          <c:order val="9"/>
          <c:tx>
            <c:v>F (online)</c:v>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cat>
            <c:strRef>
              <c:f>OverallByDeployment!$C$4:$E$4</c:f>
              <c:strCache>
                <c:ptCount val="3"/>
                <c:pt idx="0">
                  <c:v>A</c:v>
                </c:pt>
                <c:pt idx="1">
                  <c:v>B</c:v>
                </c:pt>
                <c:pt idx="2">
                  <c:v>C</c:v>
                </c:pt>
              </c:strCache>
            </c:strRef>
          </c:cat>
          <c:val>
            <c:numRef>
              <c:f>OverallByDeployment!$M$9:$O$9</c:f>
              <c:numCache>
                <c:formatCode>0.00%</c:formatCode>
                <c:ptCount val="3"/>
                <c:pt idx="0">
                  <c:v>8.3000000000000001E-3</c:v>
                </c:pt>
                <c:pt idx="1">
                  <c:v>4.8099999999999997E-2</c:v>
                </c:pt>
                <c:pt idx="2">
                  <c:v>7.3700000000000002E-2</c:v>
                </c:pt>
              </c:numCache>
            </c:numRef>
          </c:val>
          <c:extLst>
            <c:ext xmlns:c16="http://schemas.microsoft.com/office/drawing/2014/chart" uri="{C3380CC4-5D6E-409C-BE32-E72D297353CC}">
              <c16:uniqueId val="{00000009-5916-48C1-9DEB-B85B28AF6869}"/>
            </c:ext>
          </c:extLst>
        </c:ser>
        <c:ser>
          <c:idx val="11"/>
          <c:order val="10"/>
          <c:tx>
            <c:v>W/WE/WF/WP (hybrid)</c:v>
          </c:tx>
          <c:spPr>
            <a:solidFill>
              <a:schemeClr val="accent6">
                <a:lumMod val="60000"/>
                <a:alpha val="85000"/>
              </a:schemeClr>
            </a:solidFill>
            <a:ln w="9525" cap="flat" cmpd="sng" algn="ctr">
              <a:solidFill>
                <a:schemeClr val="accent6">
                  <a:lumMod val="60000"/>
                  <a:lumMod val="75000"/>
                </a:schemeClr>
              </a:solidFill>
              <a:round/>
            </a:ln>
            <a:effectLst/>
            <a:sp3d contourW="9525">
              <a:contourClr>
                <a:schemeClr val="accent6">
                  <a:lumMod val="60000"/>
                  <a:lumMod val="75000"/>
                </a:schemeClr>
              </a:contourClr>
            </a:sp3d>
          </c:spPr>
          <c:invertIfNegative val="0"/>
          <c:cat>
            <c:strRef>
              <c:f>OverallByDeployment!$C$4:$E$4</c:f>
              <c:strCache>
                <c:ptCount val="3"/>
                <c:pt idx="0">
                  <c:v>A</c:v>
                </c:pt>
                <c:pt idx="1">
                  <c:v>B</c:v>
                </c:pt>
                <c:pt idx="2">
                  <c:v>C</c:v>
                </c:pt>
              </c:strCache>
            </c:strRef>
          </c:cat>
          <c:val>
            <c:numRef>
              <c:f>OverallByDeployment!$M$20:$O$20</c:f>
              <c:numCache>
                <c:formatCode>0.00%</c:formatCode>
                <c:ptCount val="3"/>
                <c:pt idx="0">
                  <c:v>0.2</c:v>
                </c:pt>
                <c:pt idx="1">
                  <c:v>0.2195</c:v>
                </c:pt>
                <c:pt idx="2">
                  <c:v>0.48649999999999999</c:v>
                </c:pt>
              </c:numCache>
            </c:numRef>
          </c:val>
          <c:extLst>
            <c:ext xmlns:c16="http://schemas.microsoft.com/office/drawing/2014/chart" uri="{C3380CC4-5D6E-409C-BE32-E72D297353CC}">
              <c16:uniqueId val="{0000000A-5916-48C1-9DEB-B85B28AF6869}"/>
            </c:ext>
          </c:extLst>
        </c:ser>
        <c:ser>
          <c:idx val="5"/>
          <c:order val="11"/>
          <c:tx>
            <c:v>W/WE/WF/WP (online)</c:v>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cat>
            <c:strRef>
              <c:f>OverallByDeployment!$C$4:$E$4</c:f>
              <c:strCache>
                <c:ptCount val="3"/>
                <c:pt idx="0">
                  <c:v>A</c:v>
                </c:pt>
                <c:pt idx="1">
                  <c:v>B</c:v>
                </c:pt>
                <c:pt idx="2">
                  <c:v>C</c:v>
                </c:pt>
              </c:strCache>
            </c:strRef>
          </c:cat>
          <c:val>
            <c:numRef>
              <c:f>OverallByDeployment!$M$10:$O$10</c:f>
              <c:numCache>
                <c:formatCode>0.00%</c:formatCode>
                <c:ptCount val="3"/>
                <c:pt idx="0">
                  <c:v>0.14050000000000001</c:v>
                </c:pt>
                <c:pt idx="1">
                  <c:v>0.2404</c:v>
                </c:pt>
                <c:pt idx="2">
                  <c:v>0.32629999999999998</c:v>
                </c:pt>
              </c:numCache>
            </c:numRef>
          </c:val>
          <c:extLst>
            <c:ext xmlns:c16="http://schemas.microsoft.com/office/drawing/2014/chart" uri="{C3380CC4-5D6E-409C-BE32-E72D297353CC}">
              <c16:uniqueId val="{0000000B-5916-48C1-9DEB-B85B28AF6869}"/>
            </c:ext>
          </c:extLst>
        </c:ser>
        <c:dLbls>
          <c:showLegendKey val="0"/>
          <c:showVal val="0"/>
          <c:showCatName val="0"/>
          <c:showSerName val="0"/>
          <c:showPercent val="0"/>
          <c:showBubbleSize val="0"/>
        </c:dLbls>
        <c:gapWidth val="65"/>
        <c:shape val="box"/>
        <c:axId val="1232893359"/>
        <c:axId val="1232895439"/>
        <c:axId val="0"/>
      </c:bar3DChart>
      <c:catAx>
        <c:axId val="1232893359"/>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Grade in First Course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232895439"/>
        <c:crosses val="autoZero"/>
        <c:auto val="1"/>
        <c:lblAlgn val="ctr"/>
        <c:lblOffset val="100"/>
        <c:noMultiLvlLbl val="0"/>
      </c:catAx>
      <c:valAx>
        <c:axId val="1232895439"/>
        <c:scaling>
          <c:orientation val="minMax"/>
          <c:max val="0.70000000000000007"/>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Percentage</a:t>
                </a:r>
                <a:r>
                  <a:rPr lang="en-US" baseline="0"/>
                  <a:t> of Students</a:t>
                </a:r>
                <a:endParaRPr lang="en-US"/>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232893359"/>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800" b="1" i="0" baseline="0" dirty="0">
                <a:effectLst/>
              </a:rPr>
              <a:t>Switching Modalities Entirely</a:t>
            </a:r>
            <a:endParaRPr lang="en-US" dirty="0">
              <a:effectLst/>
            </a:endParaRP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6"/>
          <c:order val="0"/>
          <c:tx>
            <c:v>A (O to I)</c:v>
          </c:tx>
          <c:spPr>
            <a:solidFill>
              <a:schemeClr val="accent1">
                <a:lumMod val="60000"/>
                <a:alpha val="85000"/>
              </a:schemeClr>
            </a:solidFill>
            <a:ln w="9525" cap="flat" cmpd="sng" algn="ctr">
              <a:solidFill>
                <a:schemeClr val="accent1">
                  <a:lumMod val="60000"/>
                  <a:lumMod val="75000"/>
                </a:schemeClr>
              </a:solidFill>
              <a:round/>
            </a:ln>
            <a:effectLst/>
            <a:sp3d contourW="9525">
              <a:contourClr>
                <a:schemeClr val="accent1">
                  <a:lumMod val="60000"/>
                  <a:lumMod val="75000"/>
                </a:schemeClr>
              </a:contourClr>
            </a:sp3d>
          </c:spPr>
          <c:invertIfNegative val="0"/>
          <c:cat>
            <c:strRef>
              <c:f>OverallByDeployment!$C$4:$E$4</c:f>
              <c:strCache>
                <c:ptCount val="3"/>
                <c:pt idx="0">
                  <c:v>A</c:v>
                </c:pt>
                <c:pt idx="1">
                  <c:v>B</c:v>
                </c:pt>
                <c:pt idx="2">
                  <c:v>C</c:v>
                </c:pt>
              </c:strCache>
            </c:strRef>
          </c:cat>
          <c:val>
            <c:numRef>
              <c:f>OverallByDeployment!$C$25:$E$25</c:f>
              <c:numCache>
                <c:formatCode>0.00%</c:formatCode>
                <c:ptCount val="3"/>
                <c:pt idx="0">
                  <c:v>0.52170000000000005</c:v>
                </c:pt>
                <c:pt idx="1">
                  <c:v>0.1111</c:v>
                </c:pt>
                <c:pt idx="2">
                  <c:v>0.1053</c:v>
                </c:pt>
              </c:numCache>
            </c:numRef>
          </c:val>
          <c:extLst>
            <c:ext xmlns:c16="http://schemas.microsoft.com/office/drawing/2014/chart" uri="{C3380CC4-5D6E-409C-BE32-E72D297353CC}">
              <c16:uniqueId val="{00000000-6C7A-4BE3-8386-D2CAB764C4A7}"/>
            </c:ext>
          </c:extLst>
        </c:ser>
        <c:ser>
          <c:idx val="0"/>
          <c:order val="1"/>
          <c:tx>
            <c:v>A (I to O)</c:v>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OverallByDeployment!$M$4:$O$4</c:f>
              <c:strCache>
                <c:ptCount val="3"/>
                <c:pt idx="0">
                  <c:v>A</c:v>
                </c:pt>
                <c:pt idx="1">
                  <c:v>B</c:v>
                </c:pt>
                <c:pt idx="2">
                  <c:v>C</c:v>
                </c:pt>
              </c:strCache>
            </c:strRef>
          </c:cat>
          <c:val>
            <c:numRef>
              <c:f>OverallByDeployment!$M$5:$O$5</c:f>
              <c:numCache>
                <c:formatCode>0.00%</c:formatCode>
                <c:ptCount val="3"/>
                <c:pt idx="0">
                  <c:v>0.52890000000000004</c:v>
                </c:pt>
                <c:pt idx="1">
                  <c:v>0.2404</c:v>
                </c:pt>
                <c:pt idx="2">
                  <c:v>6.3200000000000006E-2</c:v>
                </c:pt>
              </c:numCache>
            </c:numRef>
          </c:val>
          <c:extLst>
            <c:ext xmlns:c16="http://schemas.microsoft.com/office/drawing/2014/chart" uri="{C3380CC4-5D6E-409C-BE32-E72D297353CC}">
              <c16:uniqueId val="{00000001-6C7A-4BE3-8386-D2CAB764C4A7}"/>
            </c:ext>
          </c:extLst>
        </c:ser>
        <c:ser>
          <c:idx val="7"/>
          <c:order val="2"/>
          <c:tx>
            <c:v>B (O to I)</c:v>
          </c:tx>
          <c:spPr>
            <a:solidFill>
              <a:schemeClr val="accent2">
                <a:lumMod val="60000"/>
                <a:alpha val="85000"/>
              </a:schemeClr>
            </a:solidFill>
            <a:ln w="9525" cap="flat" cmpd="sng" algn="ctr">
              <a:solidFill>
                <a:schemeClr val="accent2">
                  <a:lumMod val="60000"/>
                  <a:lumMod val="75000"/>
                </a:schemeClr>
              </a:solidFill>
              <a:round/>
            </a:ln>
            <a:effectLst/>
            <a:sp3d contourW="9525">
              <a:contourClr>
                <a:schemeClr val="accent2">
                  <a:lumMod val="60000"/>
                  <a:lumMod val="75000"/>
                </a:schemeClr>
              </a:contourClr>
            </a:sp3d>
          </c:spPr>
          <c:invertIfNegative val="0"/>
          <c:cat>
            <c:strRef>
              <c:f>OverallByDeployment!$C$4:$E$4</c:f>
              <c:strCache>
                <c:ptCount val="3"/>
                <c:pt idx="0">
                  <c:v>A</c:v>
                </c:pt>
                <c:pt idx="1">
                  <c:v>B</c:v>
                </c:pt>
                <c:pt idx="2">
                  <c:v>C</c:v>
                </c:pt>
              </c:strCache>
            </c:strRef>
          </c:cat>
          <c:val>
            <c:numRef>
              <c:f>OverallByDeployment!$C$26:$E$26</c:f>
              <c:numCache>
                <c:formatCode>0.00%</c:formatCode>
                <c:ptCount val="3"/>
                <c:pt idx="0">
                  <c:v>0.27539999999999998</c:v>
                </c:pt>
                <c:pt idx="1">
                  <c:v>0.2099</c:v>
                </c:pt>
                <c:pt idx="2">
                  <c:v>0.13159999999999999</c:v>
                </c:pt>
              </c:numCache>
            </c:numRef>
          </c:val>
          <c:extLst>
            <c:ext xmlns:c16="http://schemas.microsoft.com/office/drawing/2014/chart" uri="{C3380CC4-5D6E-409C-BE32-E72D297353CC}">
              <c16:uniqueId val="{00000002-6C7A-4BE3-8386-D2CAB764C4A7}"/>
            </c:ext>
          </c:extLst>
        </c:ser>
        <c:ser>
          <c:idx val="1"/>
          <c:order val="3"/>
          <c:tx>
            <c:v>B (I to O)</c:v>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OverallByDeployment!$M$4:$O$4</c:f>
              <c:strCache>
                <c:ptCount val="3"/>
                <c:pt idx="0">
                  <c:v>A</c:v>
                </c:pt>
                <c:pt idx="1">
                  <c:v>B</c:v>
                </c:pt>
                <c:pt idx="2">
                  <c:v>C</c:v>
                </c:pt>
              </c:strCache>
            </c:strRef>
          </c:cat>
          <c:val>
            <c:numRef>
              <c:f>OverallByDeployment!$M$6:$O$6</c:f>
              <c:numCache>
                <c:formatCode>0.00%</c:formatCode>
                <c:ptCount val="3"/>
                <c:pt idx="0">
                  <c:v>0.26450000000000001</c:v>
                </c:pt>
                <c:pt idx="1">
                  <c:v>0.1923</c:v>
                </c:pt>
                <c:pt idx="2">
                  <c:v>0.16839999999999999</c:v>
                </c:pt>
              </c:numCache>
            </c:numRef>
          </c:val>
          <c:extLst>
            <c:ext xmlns:c16="http://schemas.microsoft.com/office/drawing/2014/chart" uri="{C3380CC4-5D6E-409C-BE32-E72D297353CC}">
              <c16:uniqueId val="{00000003-6C7A-4BE3-8386-D2CAB764C4A7}"/>
            </c:ext>
          </c:extLst>
        </c:ser>
        <c:ser>
          <c:idx val="8"/>
          <c:order val="4"/>
          <c:tx>
            <c:v>C (O to I)</c:v>
          </c:tx>
          <c:spPr>
            <a:solidFill>
              <a:schemeClr val="accent3">
                <a:lumMod val="60000"/>
                <a:alpha val="85000"/>
              </a:schemeClr>
            </a:solidFill>
            <a:ln w="9525" cap="flat" cmpd="sng" algn="ctr">
              <a:solidFill>
                <a:schemeClr val="accent3">
                  <a:lumMod val="60000"/>
                  <a:lumMod val="75000"/>
                </a:schemeClr>
              </a:solidFill>
              <a:round/>
            </a:ln>
            <a:effectLst/>
            <a:sp3d contourW="9525">
              <a:contourClr>
                <a:schemeClr val="accent3">
                  <a:lumMod val="60000"/>
                  <a:lumMod val="75000"/>
                </a:schemeClr>
              </a:contourClr>
            </a:sp3d>
          </c:spPr>
          <c:invertIfNegative val="0"/>
          <c:cat>
            <c:strRef>
              <c:f>OverallByDeployment!$C$4:$E$4</c:f>
              <c:strCache>
                <c:ptCount val="3"/>
                <c:pt idx="0">
                  <c:v>A</c:v>
                </c:pt>
                <c:pt idx="1">
                  <c:v>B</c:v>
                </c:pt>
                <c:pt idx="2">
                  <c:v>C</c:v>
                </c:pt>
              </c:strCache>
            </c:strRef>
          </c:cat>
          <c:val>
            <c:numRef>
              <c:f>OverallByDeployment!$C$27:$E$27</c:f>
              <c:numCache>
                <c:formatCode>0.00%</c:formatCode>
                <c:ptCount val="3"/>
                <c:pt idx="0">
                  <c:v>7.2499999999999995E-2</c:v>
                </c:pt>
                <c:pt idx="1">
                  <c:v>0.2346</c:v>
                </c:pt>
                <c:pt idx="2">
                  <c:v>0.19739999999999999</c:v>
                </c:pt>
              </c:numCache>
            </c:numRef>
          </c:val>
          <c:extLst>
            <c:ext xmlns:c16="http://schemas.microsoft.com/office/drawing/2014/chart" uri="{C3380CC4-5D6E-409C-BE32-E72D297353CC}">
              <c16:uniqueId val="{00000004-6C7A-4BE3-8386-D2CAB764C4A7}"/>
            </c:ext>
          </c:extLst>
        </c:ser>
        <c:ser>
          <c:idx val="2"/>
          <c:order val="5"/>
          <c:tx>
            <c:v>C (I to O)</c:v>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OverallByDeployment!$M$4:$O$4</c:f>
              <c:strCache>
                <c:ptCount val="3"/>
                <c:pt idx="0">
                  <c:v>A</c:v>
                </c:pt>
                <c:pt idx="1">
                  <c:v>B</c:v>
                </c:pt>
                <c:pt idx="2">
                  <c:v>C</c:v>
                </c:pt>
              </c:strCache>
            </c:strRef>
          </c:cat>
          <c:val>
            <c:numRef>
              <c:f>OverallByDeployment!$M$7:$O$7</c:f>
              <c:numCache>
                <c:formatCode>0.00%</c:formatCode>
                <c:ptCount val="3"/>
                <c:pt idx="0">
                  <c:v>5.79E-2</c:v>
                </c:pt>
                <c:pt idx="1">
                  <c:v>0.21149999999999999</c:v>
                </c:pt>
                <c:pt idx="2">
                  <c:v>0.26319999999999999</c:v>
                </c:pt>
              </c:numCache>
            </c:numRef>
          </c:val>
          <c:extLst>
            <c:ext xmlns:c16="http://schemas.microsoft.com/office/drawing/2014/chart" uri="{C3380CC4-5D6E-409C-BE32-E72D297353CC}">
              <c16:uniqueId val="{00000005-6C7A-4BE3-8386-D2CAB764C4A7}"/>
            </c:ext>
          </c:extLst>
        </c:ser>
        <c:ser>
          <c:idx val="9"/>
          <c:order val="6"/>
          <c:tx>
            <c:v>D (O to I)</c:v>
          </c:tx>
          <c:spPr>
            <a:solidFill>
              <a:schemeClr val="accent4">
                <a:lumMod val="60000"/>
                <a:alpha val="85000"/>
              </a:schemeClr>
            </a:solidFill>
            <a:ln w="9525" cap="flat" cmpd="sng" algn="ctr">
              <a:solidFill>
                <a:schemeClr val="accent4">
                  <a:lumMod val="60000"/>
                  <a:lumMod val="75000"/>
                </a:schemeClr>
              </a:solidFill>
              <a:round/>
            </a:ln>
            <a:effectLst/>
            <a:sp3d contourW="9525">
              <a:contourClr>
                <a:schemeClr val="accent4">
                  <a:lumMod val="60000"/>
                  <a:lumMod val="75000"/>
                </a:schemeClr>
              </a:contourClr>
            </a:sp3d>
          </c:spPr>
          <c:invertIfNegative val="0"/>
          <c:cat>
            <c:strRef>
              <c:f>OverallByDeployment!$C$4:$E$4</c:f>
              <c:strCache>
                <c:ptCount val="3"/>
                <c:pt idx="0">
                  <c:v>A</c:v>
                </c:pt>
                <c:pt idx="1">
                  <c:v>B</c:v>
                </c:pt>
                <c:pt idx="2">
                  <c:v>C</c:v>
                </c:pt>
              </c:strCache>
            </c:strRef>
          </c:cat>
          <c:val>
            <c:numRef>
              <c:f>OverallByDeployment!$C$28:$E$28</c:f>
              <c:numCache>
                <c:formatCode>0.00%</c:formatCode>
                <c:ptCount val="3"/>
                <c:pt idx="0">
                  <c:v>1.4500000000000001E-2</c:v>
                </c:pt>
                <c:pt idx="1">
                  <c:v>9.8799999999999999E-2</c:v>
                </c:pt>
                <c:pt idx="2">
                  <c:v>0.19739999999999999</c:v>
                </c:pt>
              </c:numCache>
            </c:numRef>
          </c:val>
          <c:extLst>
            <c:ext xmlns:c16="http://schemas.microsoft.com/office/drawing/2014/chart" uri="{C3380CC4-5D6E-409C-BE32-E72D297353CC}">
              <c16:uniqueId val="{00000006-6C7A-4BE3-8386-D2CAB764C4A7}"/>
            </c:ext>
          </c:extLst>
        </c:ser>
        <c:ser>
          <c:idx val="3"/>
          <c:order val="7"/>
          <c:tx>
            <c:v>D (I to O)</c:v>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cat>
            <c:strRef>
              <c:f>OverallByDeployment!$M$4:$O$4</c:f>
              <c:strCache>
                <c:ptCount val="3"/>
                <c:pt idx="0">
                  <c:v>A</c:v>
                </c:pt>
                <c:pt idx="1">
                  <c:v>B</c:v>
                </c:pt>
                <c:pt idx="2">
                  <c:v>C</c:v>
                </c:pt>
              </c:strCache>
            </c:strRef>
          </c:cat>
          <c:val>
            <c:numRef>
              <c:f>OverallByDeployment!$M$8:$O$8</c:f>
              <c:numCache>
                <c:formatCode>0.00%</c:formatCode>
                <c:ptCount val="3"/>
                <c:pt idx="0">
                  <c:v>0</c:v>
                </c:pt>
                <c:pt idx="1">
                  <c:v>6.7299999999999999E-2</c:v>
                </c:pt>
                <c:pt idx="2">
                  <c:v>0.1053</c:v>
                </c:pt>
              </c:numCache>
            </c:numRef>
          </c:val>
          <c:extLst>
            <c:ext xmlns:c16="http://schemas.microsoft.com/office/drawing/2014/chart" uri="{C3380CC4-5D6E-409C-BE32-E72D297353CC}">
              <c16:uniqueId val="{00000007-6C7A-4BE3-8386-D2CAB764C4A7}"/>
            </c:ext>
          </c:extLst>
        </c:ser>
        <c:ser>
          <c:idx val="10"/>
          <c:order val="8"/>
          <c:tx>
            <c:v>F (O to I)</c:v>
          </c:tx>
          <c:spPr>
            <a:solidFill>
              <a:schemeClr val="accent5">
                <a:lumMod val="60000"/>
                <a:alpha val="85000"/>
              </a:schemeClr>
            </a:solidFill>
            <a:ln w="9525" cap="flat" cmpd="sng" algn="ctr">
              <a:solidFill>
                <a:schemeClr val="accent5">
                  <a:lumMod val="60000"/>
                  <a:lumMod val="75000"/>
                </a:schemeClr>
              </a:solidFill>
              <a:round/>
            </a:ln>
            <a:effectLst/>
            <a:sp3d contourW="9525">
              <a:contourClr>
                <a:schemeClr val="accent5">
                  <a:lumMod val="60000"/>
                  <a:lumMod val="75000"/>
                </a:schemeClr>
              </a:contourClr>
            </a:sp3d>
          </c:spPr>
          <c:invertIfNegative val="0"/>
          <c:cat>
            <c:strRef>
              <c:f>OverallByDeployment!$C$4:$E$4</c:f>
              <c:strCache>
                <c:ptCount val="3"/>
                <c:pt idx="0">
                  <c:v>A</c:v>
                </c:pt>
                <c:pt idx="1">
                  <c:v>B</c:v>
                </c:pt>
                <c:pt idx="2">
                  <c:v>C</c:v>
                </c:pt>
              </c:strCache>
            </c:strRef>
          </c:cat>
          <c:val>
            <c:numRef>
              <c:f>OverallByDeployment!$C$29:$E$29</c:f>
              <c:numCache>
                <c:formatCode>0.00%</c:formatCode>
                <c:ptCount val="3"/>
                <c:pt idx="0">
                  <c:v>0</c:v>
                </c:pt>
                <c:pt idx="1">
                  <c:v>2.47E-2</c:v>
                </c:pt>
                <c:pt idx="2">
                  <c:v>6.5799999999999997E-2</c:v>
                </c:pt>
              </c:numCache>
            </c:numRef>
          </c:val>
          <c:extLst>
            <c:ext xmlns:c16="http://schemas.microsoft.com/office/drawing/2014/chart" uri="{C3380CC4-5D6E-409C-BE32-E72D297353CC}">
              <c16:uniqueId val="{00000008-6C7A-4BE3-8386-D2CAB764C4A7}"/>
            </c:ext>
          </c:extLst>
        </c:ser>
        <c:ser>
          <c:idx val="4"/>
          <c:order val="9"/>
          <c:tx>
            <c:v>F (I to O)</c:v>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cat>
            <c:strRef>
              <c:f>OverallByDeployment!$M$4:$O$4</c:f>
              <c:strCache>
                <c:ptCount val="3"/>
                <c:pt idx="0">
                  <c:v>A</c:v>
                </c:pt>
                <c:pt idx="1">
                  <c:v>B</c:v>
                </c:pt>
                <c:pt idx="2">
                  <c:v>C</c:v>
                </c:pt>
              </c:strCache>
            </c:strRef>
          </c:cat>
          <c:val>
            <c:numRef>
              <c:f>OverallByDeployment!$M$9:$O$9</c:f>
              <c:numCache>
                <c:formatCode>0.00%</c:formatCode>
                <c:ptCount val="3"/>
                <c:pt idx="0">
                  <c:v>8.3000000000000001E-3</c:v>
                </c:pt>
                <c:pt idx="1">
                  <c:v>4.8099999999999997E-2</c:v>
                </c:pt>
                <c:pt idx="2">
                  <c:v>7.3700000000000002E-2</c:v>
                </c:pt>
              </c:numCache>
            </c:numRef>
          </c:val>
          <c:extLst>
            <c:ext xmlns:c16="http://schemas.microsoft.com/office/drawing/2014/chart" uri="{C3380CC4-5D6E-409C-BE32-E72D297353CC}">
              <c16:uniqueId val="{00000009-6C7A-4BE3-8386-D2CAB764C4A7}"/>
            </c:ext>
          </c:extLst>
        </c:ser>
        <c:ser>
          <c:idx val="11"/>
          <c:order val="10"/>
          <c:tx>
            <c:v>W/WE/WP/WF (O to I)</c:v>
          </c:tx>
          <c:spPr>
            <a:solidFill>
              <a:schemeClr val="accent6">
                <a:lumMod val="60000"/>
                <a:alpha val="85000"/>
              </a:schemeClr>
            </a:solidFill>
            <a:ln w="9525" cap="flat" cmpd="sng" algn="ctr">
              <a:solidFill>
                <a:schemeClr val="accent6">
                  <a:lumMod val="60000"/>
                  <a:lumMod val="75000"/>
                </a:schemeClr>
              </a:solidFill>
              <a:round/>
            </a:ln>
            <a:effectLst/>
            <a:sp3d contourW="9525">
              <a:contourClr>
                <a:schemeClr val="accent6">
                  <a:lumMod val="60000"/>
                  <a:lumMod val="75000"/>
                </a:schemeClr>
              </a:contourClr>
            </a:sp3d>
          </c:spPr>
          <c:invertIfNegative val="0"/>
          <c:cat>
            <c:strRef>
              <c:f>OverallByDeployment!$C$4:$E$4</c:f>
              <c:strCache>
                <c:ptCount val="3"/>
                <c:pt idx="0">
                  <c:v>A</c:v>
                </c:pt>
                <c:pt idx="1">
                  <c:v>B</c:v>
                </c:pt>
                <c:pt idx="2">
                  <c:v>C</c:v>
                </c:pt>
              </c:strCache>
            </c:strRef>
          </c:cat>
          <c:val>
            <c:numRef>
              <c:f>OverallByDeployment!$C$30:$E$30</c:f>
              <c:numCache>
                <c:formatCode>0.00%</c:formatCode>
                <c:ptCount val="3"/>
                <c:pt idx="0">
                  <c:v>0.1159</c:v>
                </c:pt>
                <c:pt idx="1">
                  <c:v>0.32100000000000001</c:v>
                </c:pt>
                <c:pt idx="2">
                  <c:v>0.30259999999999998</c:v>
                </c:pt>
              </c:numCache>
            </c:numRef>
          </c:val>
          <c:extLst>
            <c:ext xmlns:c16="http://schemas.microsoft.com/office/drawing/2014/chart" uri="{C3380CC4-5D6E-409C-BE32-E72D297353CC}">
              <c16:uniqueId val="{0000000A-6C7A-4BE3-8386-D2CAB764C4A7}"/>
            </c:ext>
          </c:extLst>
        </c:ser>
        <c:ser>
          <c:idx val="5"/>
          <c:order val="11"/>
          <c:tx>
            <c:v>W/WE/WP/WF (I to O)</c:v>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cat>
            <c:strRef>
              <c:f>OverallByDeployment!$M$4:$O$4</c:f>
              <c:strCache>
                <c:ptCount val="3"/>
                <c:pt idx="0">
                  <c:v>A</c:v>
                </c:pt>
                <c:pt idx="1">
                  <c:v>B</c:v>
                </c:pt>
                <c:pt idx="2">
                  <c:v>C</c:v>
                </c:pt>
              </c:strCache>
            </c:strRef>
          </c:cat>
          <c:val>
            <c:numRef>
              <c:f>OverallByDeployment!$M$10:$O$10</c:f>
              <c:numCache>
                <c:formatCode>0.00%</c:formatCode>
                <c:ptCount val="3"/>
                <c:pt idx="0">
                  <c:v>0.14050000000000001</c:v>
                </c:pt>
                <c:pt idx="1">
                  <c:v>0.2404</c:v>
                </c:pt>
                <c:pt idx="2">
                  <c:v>0.32629999999999998</c:v>
                </c:pt>
              </c:numCache>
            </c:numRef>
          </c:val>
          <c:extLst>
            <c:ext xmlns:c16="http://schemas.microsoft.com/office/drawing/2014/chart" uri="{C3380CC4-5D6E-409C-BE32-E72D297353CC}">
              <c16:uniqueId val="{0000000B-6C7A-4BE3-8386-D2CAB764C4A7}"/>
            </c:ext>
          </c:extLst>
        </c:ser>
        <c:dLbls>
          <c:showLegendKey val="0"/>
          <c:showVal val="0"/>
          <c:showCatName val="0"/>
          <c:showSerName val="0"/>
          <c:showPercent val="0"/>
          <c:showBubbleSize val="0"/>
        </c:dLbls>
        <c:gapWidth val="65"/>
        <c:shape val="box"/>
        <c:axId val="1232893359"/>
        <c:axId val="1232895439"/>
        <c:axId val="0"/>
      </c:bar3DChart>
      <c:catAx>
        <c:axId val="1232893359"/>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Grade in First Course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232895439"/>
        <c:crosses val="autoZero"/>
        <c:auto val="1"/>
        <c:lblAlgn val="ctr"/>
        <c:lblOffset val="100"/>
        <c:noMultiLvlLbl val="0"/>
      </c:catAx>
      <c:valAx>
        <c:axId val="1232895439"/>
        <c:scaling>
          <c:orientation val="minMax"/>
          <c:max val="0.70000000000000007"/>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Percentage</a:t>
                </a:r>
                <a:r>
                  <a:rPr lang="en-US" baseline="0"/>
                  <a:t> of Students</a:t>
                </a:r>
                <a:endParaRPr lang="en-US"/>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232893359"/>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152/251 (All Modes)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Sheet1!$A$5</c:f>
              <c:strCache>
                <c:ptCount val="1"/>
                <c:pt idx="0">
                  <c:v>A</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Sheet1!$M$4:$O$4</c:f>
              <c:strCache>
                <c:ptCount val="3"/>
                <c:pt idx="0">
                  <c:v>A</c:v>
                </c:pt>
                <c:pt idx="1">
                  <c:v>B</c:v>
                </c:pt>
                <c:pt idx="2">
                  <c:v>C</c:v>
                </c:pt>
              </c:strCache>
            </c:strRef>
          </c:cat>
          <c:val>
            <c:numRef>
              <c:f>Sheet1!$M$5:$O$5</c:f>
              <c:numCache>
                <c:formatCode>0.00%</c:formatCode>
                <c:ptCount val="3"/>
                <c:pt idx="0">
                  <c:v>0.39929999999999999</c:v>
                </c:pt>
                <c:pt idx="1">
                  <c:v>0.1057</c:v>
                </c:pt>
                <c:pt idx="2">
                  <c:v>3.7699999999999997E-2</c:v>
                </c:pt>
              </c:numCache>
            </c:numRef>
          </c:val>
          <c:extLst>
            <c:ext xmlns:c16="http://schemas.microsoft.com/office/drawing/2014/chart" uri="{C3380CC4-5D6E-409C-BE32-E72D297353CC}">
              <c16:uniqueId val="{00000000-79E5-463F-89A5-FA0489EA71E2}"/>
            </c:ext>
          </c:extLst>
        </c:ser>
        <c:ser>
          <c:idx val="1"/>
          <c:order val="1"/>
          <c:tx>
            <c:strRef>
              <c:f>Sheet1!$A$6</c:f>
              <c:strCache>
                <c:ptCount val="1"/>
                <c:pt idx="0">
                  <c:v>B</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Sheet1!$M$4:$O$4</c:f>
              <c:strCache>
                <c:ptCount val="3"/>
                <c:pt idx="0">
                  <c:v>A</c:v>
                </c:pt>
                <c:pt idx="1">
                  <c:v>B</c:v>
                </c:pt>
                <c:pt idx="2">
                  <c:v>C</c:v>
                </c:pt>
              </c:strCache>
            </c:strRef>
          </c:cat>
          <c:val>
            <c:numRef>
              <c:f>Sheet1!$M$6:$O$6</c:f>
              <c:numCache>
                <c:formatCode>0.00%</c:formatCode>
                <c:ptCount val="3"/>
                <c:pt idx="0">
                  <c:v>0.35070000000000001</c:v>
                </c:pt>
                <c:pt idx="1">
                  <c:v>0.31280000000000002</c:v>
                </c:pt>
                <c:pt idx="2">
                  <c:v>0.19500000000000001</c:v>
                </c:pt>
              </c:numCache>
            </c:numRef>
          </c:val>
          <c:extLst>
            <c:ext xmlns:c16="http://schemas.microsoft.com/office/drawing/2014/chart" uri="{C3380CC4-5D6E-409C-BE32-E72D297353CC}">
              <c16:uniqueId val="{00000001-79E5-463F-89A5-FA0489EA71E2}"/>
            </c:ext>
          </c:extLst>
        </c:ser>
        <c:ser>
          <c:idx val="2"/>
          <c:order val="2"/>
          <c:tx>
            <c:strRef>
              <c:f>Sheet1!$A$7</c:f>
              <c:strCache>
                <c:ptCount val="1"/>
                <c:pt idx="0">
                  <c:v>C</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Sheet1!$M$4:$O$4</c:f>
              <c:strCache>
                <c:ptCount val="3"/>
                <c:pt idx="0">
                  <c:v>A</c:v>
                </c:pt>
                <c:pt idx="1">
                  <c:v>B</c:v>
                </c:pt>
                <c:pt idx="2">
                  <c:v>C</c:v>
                </c:pt>
              </c:strCache>
            </c:strRef>
          </c:cat>
          <c:val>
            <c:numRef>
              <c:f>Sheet1!$M$7:$O$7</c:f>
              <c:numCache>
                <c:formatCode>0.00%</c:formatCode>
                <c:ptCount val="3"/>
                <c:pt idx="0">
                  <c:v>9.7000000000000003E-2</c:v>
                </c:pt>
                <c:pt idx="1">
                  <c:v>0.2863</c:v>
                </c:pt>
                <c:pt idx="2">
                  <c:v>0.2893</c:v>
                </c:pt>
              </c:numCache>
            </c:numRef>
          </c:val>
          <c:extLst>
            <c:ext xmlns:c16="http://schemas.microsoft.com/office/drawing/2014/chart" uri="{C3380CC4-5D6E-409C-BE32-E72D297353CC}">
              <c16:uniqueId val="{00000002-79E5-463F-89A5-FA0489EA71E2}"/>
            </c:ext>
          </c:extLst>
        </c:ser>
        <c:ser>
          <c:idx val="3"/>
          <c:order val="3"/>
          <c:tx>
            <c:strRef>
              <c:f>Sheet1!$A$8</c:f>
              <c:strCache>
                <c:ptCount val="1"/>
                <c:pt idx="0">
                  <c:v>D</c:v>
                </c:pt>
              </c:strCache>
            </c:strRef>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cat>
            <c:strRef>
              <c:f>Sheet1!$M$4:$O$4</c:f>
              <c:strCache>
                <c:ptCount val="3"/>
                <c:pt idx="0">
                  <c:v>A</c:v>
                </c:pt>
                <c:pt idx="1">
                  <c:v>B</c:v>
                </c:pt>
                <c:pt idx="2">
                  <c:v>C</c:v>
                </c:pt>
              </c:strCache>
            </c:strRef>
          </c:cat>
          <c:val>
            <c:numRef>
              <c:f>Sheet1!$M$8:$O$8</c:f>
              <c:numCache>
                <c:formatCode>0.00%</c:formatCode>
                <c:ptCount val="3"/>
                <c:pt idx="0">
                  <c:v>1.12E-2</c:v>
                </c:pt>
                <c:pt idx="1">
                  <c:v>0.1013</c:v>
                </c:pt>
                <c:pt idx="2">
                  <c:v>0.1447</c:v>
                </c:pt>
              </c:numCache>
            </c:numRef>
          </c:val>
          <c:extLst>
            <c:ext xmlns:c16="http://schemas.microsoft.com/office/drawing/2014/chart" uri="{C3380CC4-5D6E-409C-BE32-E72D297353CC}">
              <c16:uniqueId val="{00000003-79E5-463F-89A5-FA0489EA71E2}"/>
            </c:ext>
          </c:extLst>
        </c:ser>
        <c:ser>
          <c:idx val="4"/>
          <c:order val="4"/>
          <c:tx>
            <c:strRef>
              <c:f>Sheet1!$A$9</c:f>
              <c:strCache>
                <c:ptCount val="1"/>
                <c:pt idx="0">
                  <c:v>F</c:v>
                </c:pt>
              </c:strCache>
            </c:strRef>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cat>
            <c:strRef>
              <c:f>Sheet1!$M$4:$O$4</c:f>
              <c:strCache>
                <c:ptCount val="3"/>
                <c:pt idx="0">
                  <c:v>A</c:v>
                </c:pt>
                <c:pt idx="1">
                  <c:v>B</c:v>
                </c:pt>
                <c:pt idx="2">
                  <c:v>C</c:v>
                </c:pt>
              </c:strCache>
            </c:strRef>
          </c:cat>
          <c:val>
            <c:numRef>
              <c:f>Sheet1!$M$9:$O$9</c:f>
              <c:numCache>
                <c:formatCode>0.00%</c:formatCode>
                <c:ptCount val="3"/>
                <c:pt idx="0">
                  <c:v>3.7000000000000002E-3</c:v>
                </c:pt>
                <c:pt idx="1">
                  <c:v>2.64E-2</c:v>
                </c:pt>
                <c:pt idx="2">
                  <c:v>8.1799999999999998E-2</c:v>
                </c:pt>
              </c:numCache>
            </c:numRef>
          </c:val>
          <c:extLst>
            <c:ext xmlns:c16="http://schemas.microsoft.com/office/drawing/2014/chart" uri="{C3380CC4-5D6E-409C-BE32-E72D297353CC}">
              <c16:uniqueId val="{00000004-79E5-463F-89A5-FA0489EA71E2}"/>
            </c:ext>
          </c:extLst>
        </c:ser>
        <c:ser>
          <c:idx val="5"/>
          <c:order val="5"/>
          <c:tx>
            <c:strRef>
              <c:f>Sheet1!$A$10</c:f>
              <c:strCache>
                <c:ptCount val="1"/>
                <c:pt idx="0">
                  <c:v>W/WE/WF/WP</c:v>
                </c:pt>
              </c:strCache>
            </c:strRef>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cat>
            <c:strRef>
              <c:f>Sheet1!$M$4:$O$4</c:f>
              <c:strCache>
                <c:ptCount val="3"/>
                <c:pt idx="0">
                  <c:v>A</c:v>
                </c:pt>
                <c:pt idx="1">
                  <c:v>B</c:v>
                </c:pt>
                <c:pt idx="2">
                  <c:v>C</c:v>
                </c:pt>
              </c:strCache>
            </c:strRef>
          </c:cat>
          <c:val>
            <c:numRef>
              <c:f>Sheet1!$M$10:$O$10</c:f>
              <c:numCache>
                <c:formatCode>0.00%</c:formatCode>
                <c:ptCount val="3"/>
                <c:pt idx="0">
                  <c:v>0.1381</c:v>
                </c:pt>
                <c:pt idx="1">
                  <c:v>0.16739999999999999</c:v>
                </c:pt>
                <c:pt idx="2">
                  <c:v>0.25159999999999999</c:v>
                </c:pt>
              </c:numCache>
            </c:numRef>
          </c:val>
          <c:extLst>
            <c:ext xmlns:c16="http://schemas.microsoft.com/office/drawing/2014/chart" uri="{C3380CC4-5D6E-409C-BE32-E72D297353CC}">
              <c16:uniqueId val="{00000005-79E5-463F-89A5-FA0489EA71E2}"/>
            </c:ext>
          </c:extLst>
        </c:ser>
        <c:dLbls>
          <c:showLegendKey val="0"/>
          <c:showVal val="0"/>
          <c:showCatName val="0"/>
          <c:showSerName val="0"/>
          <c:showPercent val="0"/>
          <c:showBubbleSize val="0"/>
        </c:dLbls>
        <c:gapWidth val="65"/>
        <c:shape val="box"/>
        <c:axId val="1232893359"/>
        <c:axId val="1232895439"/>
        <c:axId val="0"/>
      </c:bar3DChart>
      <c:catAx>
        <c:axId val="1232893359"/>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Grade in First Course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232895439"/>
        <c:crosses val="autoZero"/>
        <c:auto val="1"/>
        <c:lblAlgn val="ctr"/>
        <c:lblOffset val="100"/>
        <c:noMultiLvlLbl val="0"/>
      </c:catAx>
      <c:valAx>
        <c:axId val="1232895439"/>
        <c:scaling>
          <c:orientation val="minMax"/>
          <c:max val="0.70000000000000007"/>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Percentage</a:t>
                </a:r>
                <a:r>
                  <a:rPr lang="en-US" baseline="0"/>
                  <a:t> of Students</a:t>
                </a:r>
                <a:endParaRPr lang="en-US"/>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232893359"/>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251/252 (All Modes)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Sheet1!$A$5</c:f>
              <c:strCache>
                <c:ptCount val="1"/>
                <c:pt idx="0">
                  <c:v>A</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Sheet1!$R$4:$T$4</c:f>
              <c:strCache>
                <c:ptCount val="3"/>
                <c:pt idx="0">
                  <c:v>A</c:v>
                </c:pt>
                <c:pt idx="1">
                  <c:v>B</c:v>
                </c:pt>
                <c:pt idx="2">
                  <c:v>C</c:v>
                </c:pt>
              </c:strCache>
            </c:strRef>
          </c:cat>
          <c:val>
            <c:numRef>
              <c:f>Sheet1!$R$5:$T$5</c:f>
              <c:numCache>
                <c:formatCode>0.00%</c:formatCode>
                <c:ptCount val="3"/>
                <c:pt idx="0">
                  <c:v>0.69369999999999998</c:v>
                </c:pt>
                <c:pt idx="1">
                  <c:v>0.1736</c:v>
                </c:pt>
                <c:pt idx="2">
                  <c:v>4.9500000000000002E-2</c:v>
                </c:pt>
              </c:numCache>
            </c:numRef>
          </c:val>
          <c:extLst>
            <c:ext xmlns:c16="http://schemas.microsoft.com/office/drawing/2014/chart" uri="{C3380CC4-5D6E-409C-BE32-E72D297353CC}">
              <c16:uniqueId val="{00000000-48A7-4364-AEE4-DB632A6077BF}"/>
            </c:ext>
          </c:extLst>
        </c:ser>
        <c:ser>
          <c:idx val="1"/>
          <c:order val="1"/>
          <c:tx>
            <c:strRef>
              <c:f>Sheet1!$A$6</c:f>
              <c:strCache>
                <c:ptCount val="1"/>
                <c:pt idx="0">
                  <c:v>B</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Sheet1!$R$4:$T$4</c:f>
              <c:strCache>
                <c:ptCount val="3"/>
                <c:pt idx="0">
                  <c:v>A</c:v>
                </c:pt>
                <c:pt idx="1">
                  <c:v>B</c:v>
                </c:pt>
                <c:pt idx="2">
                  <c:v>C</c:v>
                </c:pt>
              </c:strCache>
            </c:strRef>
          </c:cat>
          <c:val>
            <c:numRef>
              <c:f>Sheet1!$R$6:$T$6</c:f>
              <c:numCache>
                <c:formatCode>0.00%</c:formatCode>
                <c:ptCount val="3"/>
                <c:pt idx="0">
                  <c:v>0.18920000000000001</c:v>
                </c:pt>
                <c:pt idx="1">
                  <c:v>0.46529999999999999</c:v>
                </c:pt>
                <c:pt idx="2">
                  <c:v>0.21779999999999999</c:v>
                </c:pt>
              </c:numCache>
            </c:numRef>
          </c:val>
          <c:extLst>
            <c:ext xmlns:c16="http://schemas.microsoft.com/office/drawing/2014/chart" uri="{C3380CC4-5D6E-409C-BE32-E72D297353CC}">
              <c16:uniqueId val="{00000001-48A7-4364-AEE4-DB632A6077BF}"/>
            </c:ext>
          </c:extLst>
        </c:ser>
        <c:ser>
          <c:idx val="2"/>
          <c:order val="2"/>
          <c:tx>
            <c:strRef>
              <c:f>Sheet1!$A$7</c:f>
              <c:strCache>
                <c:ptCount val="1"/>
                <c:pt idx="0">
                  <c:v>C</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Sheet1!$R$4:$T$4</c:f>
              <c:strCache>
                <c:ptCount val="3"/>
                <c:pt idx="0">
                  <c:v>A</c:v>
                </c:pt>
                <c:pt idx="1">
                  <c:v>B</c:v>
                </c:pt>
                <c:pt idx="2">
                  <c:v>C</c:v>
                </c:pt>
              </c:strCache>
            </c:strRef>
          </c:cat>
          <c:val>
            <c:numRef>
              <c:f>Sheet1!$R$7:$T$7</c:f>
              <c:numCache>
                <c:formatCode>0.00%</c:formatCode>
                <c:ptCount val="3"/>
                <c:pt idx="0">
                  <c:v>3.5999999999999997E-2</c:v>
                </c:pt>
                <c:pt idx="1">
                  <c:v>0.24310000000000001</c:v>
                </c:pt>
                <c:pt idx="2">
                  <c:v>0.45540000000000003</c:v>
                </c:pt>
              </c:numCache>
            </c:numRef>
          </c:val>
          <c:extLst>
            <c:ext xmlns:c16="http://schemas.microsoft.com/office/drawing/2014/chart" uri="{C3380CC4-5D6E-409C-BE32-E72D297353CC}">
              <c16:uniqueId val="{00000002-48A7-4364-AEE4-DB632A6077BF}"/>
            </c:ext>
          </c:extLst>
        </c:ser>
        <c:ser>
          <c:idx val="3"/>
          <c:order val="3"/>
          <c:tx>
            <c:strRef>
              <c:f>Sheet1!$A$8</c:f>
              <c:strCache>
                <c:ptCount val="1"/>
                <c:pt idx="0">
                  <c:v>D</c:v>
                </c:pt>
              </c:strCache>
            </c:strRef>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cat>
            <c:strRef>
              <c:f>Sheet1!$R$4:$T$4</c:f>
              <c:strCache>
                <c:ptCount val="3"/>
                <c:pt idx="0">
                  <c:v>A</c:v>
                </c:pt>
                <c:pt idx="1">
                  <c:v>B</c:v>
                </c:pt>
                <c:pt idx="2">
                  <c:v>C</c:v>
                </c:pt>
              </c:strCache>
            </c:strRef>
          </c:cat>
          <c:val>
            <c:numRef>
              <c:f>Sheet1!$R$8:$T$8</c:f>
              <c:numCache>
                <c:formatCode>0.00%</c:formatCode>
                <c:ptCount val="3"/>
                <c:pt idx="0">
                  <c:v>8.9999999999999993E-3</c:v>
                </c:pt>
                <c:pt idx="1">
                  <c:v>2.7799999999999998E-2</c:v>
                </c:pt>
                <c:pt idx="2">
                  <c:v>0.1188</c:v>
                </c:pt>
              </c:numCache>
            </c:numRef>
          </c:val>
          <c:extLst>
            <c:ext xmlns:c16="http://schemas.microsoft.com/office/drawing/2014/chart" uri="{C3380CC4-5D6E-409C-BE32-E72D297353CC}">
              <c16:uniqueId val="{00000003-48A7-4364-AEE4-DB632A6077BF}"/>
            </c:ext>
          </c:extLst>
        </c:ser>
        <c:ser>
          <c:idx val="4"/>
          <c:order val="4"/>
          <c:tx>
            <c:strRef>
              <c:f>Sheet1!$A$9</c:f>
              <c:strCache>
                <c:ptCount val="1"/>
                <c:pt idx="0">
                  <c:v>F</c:v>
                </c:pt>
              </c:strCache>
            </c:strRef>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cat>
            <c:strRef>
              <c:f>Sheet1!$R$4:$T$4</c:f>
              <c:strCache>
                <c:ptCount val="3"/>
                <c:pt idx="0">
                  <c:v>A</c:v>
                </c:pt>
                <c:pt idx="1">
                  <c:v>B</c:v>
                </c:pt>
                <c:pt idx="2">
                  <c:v>C</c:v>
                </c:pt>
              </c:strCache>
            </c:strRef>
          </c:cat>
          <c:val>
            <c:numRef>
              <c:f>Sheet1!$R$9:$T$9</c:f>
              <c:numCache>
                <c:formatCode>0.00%</c:formatCode>
                <c:ptCount val="3"/>
                <c:pt idx="0">
                  <c:v>0</c:v>
                </c:pt>
                <c:pt idx="1">
                  <c:v>6.8999999999999999E-3</c:v>
                </c:pt>
                <c:pt idx="2">
                  <c:v>1.9800000000000002E-2</c:v>
                </c:pt>
              </c:numCache>
            </c:numRef>
          </c:val>
          <c:extLst>
            <c:ext xmlns:c16="http://schemas.microsoft.com/office/drawing/2014/chart" uri="{C3380CC4-5D6E-409C-BE32-E72D297353CC}">
              <c16:uniqueId val="{00000004-48A7-4364-AEE4-DB632A6077BF}"/>
            </c:ext>
          </c:extLst>
        </c:ser>
        <c:ser>
          <c:idx val="5"/>
          <c:order val="5"/>
          <c:tx>
            <c:strRef>
              <c:f>Sheet1!$A$10</c:f>
              <c:strCache>
                <c:ptCount val="1"/>
                <c:pt idx="0">
                  <c:v>W/WE/WF/WP</c:v>
                </c:pt>
              </c:strCache>
            </c:strRef>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cat>
            <c:strRef>
              <c:f>Sheet1!$R$4:$T$4</c:f>
              <c:strCache>
                <c:ptCount val="3"/>
                <c:pt idx="0">
                  <c:v>A</c:v>
                </c:pt>
                <c:pt idx="1">
                  <c:v>B</c:v>
                </c:pt>
                <c:pt idx="2">
                  <c:v>C</c:v>
                </c:pt>
              </c:strCache>
            </c:strRef>
          </c:cat>
          <c:val>
            <c:numRef>
              <c:f>Sheet1!$R$10:$T$10</c:f>
              <c:numCache>
                <c:formatCode>0.00%</c:formatCode>
                <c:ptCount val="3"/>
                <c:pt idx="0">
                  <c:v>7.2099999999999997E-2</c:v>
                </c:pt>
                <c:pt idx="1">
                  <c:v>8.3299999999999999E-2</c:v>
                </c:pt>
                <c:pt idx="2">
                  <c:v>0.1386</c:v>
                </c:pt>
              </c:numCache>
            </c:numRef>
          </c:val>
          <c:extLst>
            <c:ext xmlns:c16="http://schemas.microsoft.com/office/drawing/2014/chart" uri="{C3380CC4-5D6E-409C-BE32-E72D297353CC}">
              <c16:uniqueId val="{00000005-48A7-4364-AEE4-DB632A6077BF}"/>
            </c:ext>
          </c:extLst>
        </c:ser>
        <c:dLbls>
          <c:showLegendKey val="0"/>
          <c:showVal val="0"/>
          <c:showCatName val="0"/>
          <c:showSerName val="0"/>
          <c:showPercent val="0"/>
          <c:showBubbleSize val="0"/>
        </c:dLbls>
        <c:gapWidth val="65"/>
        <c:shape val="box"/>
        <c:axId val="1232893359"/>
        <c:axId val="1232895439"/>
        <c:axId val="0"/>
      </c:bar3DChart>
      <c:catAx>
        <c:axId val="1232893359"/>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Grade in First Course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232895439"/>
        <c:crosses val="autoZero"/>
        <c:auto val="1"/>
        <c:lblAlgn val="ctr"/>
        <c:lblOffset val="100"/>
        <c:noMultiLvlLbl val="0"/>
      </c:catAx>
      <c:valAx>
        <c:axId val="1232895439"/>
        <c:scaling>
          <c:orientation val="minMax"/>
          <c:max val="0.70000000000000007"/>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Percentage</a:t>
                </a:r>
                <a:r>
                  <a:rPr lang="en-US" baseline="0"/>
                  <a:t> of Students</a:t>
                </a:r>
                <a:endParaRPr lang="en-US"/>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232893359"/>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White/Caucasian</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OverAllbyEthnicity!$A$5</c:f>
              <c:strCache>
                <c:ptCount val="1"/>
                <c:pt idx="0">
                  <c:v>A</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OverAllbyEthnicity!$G$4:$I$4</c:f>
              <c:strCache>
                <c:ptCount val="3"/>
                <c:pt idx="0">
                  <c:v>A</c:v>
                </c:pt>
                <c:pt idx="1">
                  <c:v>B</c:v>
                </c:pt>
                <c:pt idx="2">
                  <c:v>C</c:v>
                </c:pt>
              </c:strCache>
            </c:strRef>
          </c:cat>
          <c:val>
            <c:numRef>
              <c:f>OverAllbyEthnicity!$G$5:$I$5</c:f>
              <c:numCache>
                <c:formatCode>0.00%</c:formatCode>
                <c:ptCount val="3"/>
                <c:pt idx="0">
                  <c:v>0.53269999999999995</c:v>
                </c:pt>
                <c:pt idx="1">
                  <c:v>0.14130000000000001</c:v>
                </c:pt>
                <c:pt idx="2">
                  <c:v>5.1900000000000002E-2</c:v>
                </c:pt>
              </c:numCache>
            </c:numRef>
          </c:val>
          <c:extLst>
            <c:ext xmlns:c16="http://schemas.microsoft.com/office/drawing/2014/chart" uri="{C3380CC4-5D6E-409C-BE32-E72D297353CC}">
              <c16:uniqueId val="{00000000-5C77-450C-9092-292D9B89E0EA}"/>
            </c:ext>
          </c:extLst>
        </c:ser>
        <c:ser>
          <c:idx val="1"/>
          <c:order val="1"/>
          <c:tx>
            <c:strRef>
              <c:f>OverAllbyEthnicity!$A$6</c:f>
              <c:strCache>
                <c:ptCount val="1"/>
                <c:pt idx="0">
                  <c:v>B</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OverAllbyEthnicity!$G$4:$I$4</c:f>
              <c:strCache>
                <c:ptCount val="3"/>
                <c:pt idx="0">
                  <c:v>A</c:v>
                </c:pt>
                <c:pt idx="1">
                  <c:v>B</c:v>
                </c:pt>
                <c:pt idx="2">
                  <c:v>C</c:v>
                </c:pt>
              </c:strCache>
            </c:strRef>
          </c:cat>
          <c:val>
            <c:numRef>
              <c:f>OverAllbyEthnicity!$G$6:$I$6</c:f>
              <c:numCache>
                <c:formatCode>0.00%</c:formatCode>
                <c:ptCount val="3"/>
                <c:pt idx="0">
                  <c:v>0.27329999999999999</c:v>
                </c:pt>
                <c:pt idx="1">
                  <c:v>0.34129999999999999</c:v>
                </c:pt>
                <c:pt idx="2">
                  <c:v>0.15920000000000001</c:v>
                </c:pt>
              </c:numCache>
            </c:numRef>
          </c:val>
          <c:extLst>
            <c:ext xmlns:c16="http://schemas.microsoft.com/office/drawing/2014/chart" uri="{C3380CC4-5D6E-409C-BE32-E72D297353CC}">
              <c16:uniqueId val="{00000001-5C77-450C-9092-292D9B89E0EA}"/>
            </c:ext>
          </c:extLst>
        </c:ser>
        <c:ser>
          <c:idx val="2"/>
          <c:order val="2"/>
          <c:tx>
            <c:strRef>
              <c:f>OverAllbyEthnicity!$A$7</c:f>
              <c:strCache>
                <c:ptCount val="1"/>
                <c:pt idx="0">
                  <c:v>C</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OverAllbyEthnicity!$G$4:$I$4</c:f>
              <c:strCache>
                <c:ptCount val="3"/>
                <c:pt idx="0">
                  <c:v>A</c:v>
                </c:pt>
                <c:pt idx="1">
                  <c:v>B</c:v>
                </c:pt>
                <c:pt idx="2">
                  <c:v>C</c:v>
                </c:pt>
              </c:strCache>
            </c:strRef>
          </c:cat>
          <c:val>
            <c:numRef>
              <c:f>OverAllbyEthnicity!$G$7:$I$7</c:f>
              <c:numCache>
                <c:formatCode>0.00%</c:formatCode>
                <c:ptCount val="3"/>
                <c:pt idx="0">
                  <c:v>7.9299999999999995E-2</c:v>
                </c:pt>
                <c:pt idx="1">
                  <c:v>0.25750000000000001</c:v>
                </c:pt>
                <c:pt idx="2">
                  <c:v>0.32529999999999998</c:v>
                </c:pt>
              </c:numCache>
            </c:numRef>
          </c:val>
          <c:extLst>
            <c:ext xmlns:c16="http://schemas.microsoft.com/office/drawing/2014/chart" uri="{C3380CC4-5D6E-409C-BE32-E72D297353CC}">
              <c16:uniqueId val="{00000002-5C77-450C-9092-292D9B89E0EA}"/>
            </c:ext>
          </c:extLst>
        </c:ser>
        <c:ser>
          <c:idx val="3"/>
          <c:order val="3"/>
          <c:tx>
            <c:strRef>
              <c:f>OverAllbyEthnicity!$A$8</c:f>
              <c:strCache>
                <c:ptCount val="1"/>
                <c:pt idx="0">
                  <c:v>D</c:v>
                </c:pt>
              </c:strCache>
            </c:strRef>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cat>
            <c:strRef>
              <c:f>OverAllbyEthnicity!$G$4:$I$4</c:f>
              <c:strCache>
                <c:ptCount val="3"/>
                <c:pt idx="0">
                  <c:v>A</c:v>
                </c:pt>
                <c:pt idx="1">
                  <c:v>B</c:v>
                </c:pt>
                <c:pt idx="2">
                  <c:v>C</c:v>
                </c:pt>
              </c:strCache>
            </c:strRef>
          </c:cat>
          <c:val>
            <c:numRef>
              <c:f>OverAllbyEthnicity!$G$8:$I$8</c:f>
              <c:numCache>
                <c:formatCode>0.00%</c:formatCode>
                <c:ptCount val="3"/>
                <c:pt idx="0">
                  <c:v>9.5999999999999992E-3</c:v>
                </c:pt>
                <c:pt idx="1">
                  <c:v>6.1100000000000002E-2</c:v>
                </c:pt>
                <c:pt idx="2">
                  <c:v>0.1263</c:v>
                </c:pt>
              </c:numCache>
            </c:numRef>
          </c:val>
          <c:extLst>
            <c:ext xmlns:c16="http://schemas.microsoft.com/office/drawing/2014/chart" uri="{C3380CC4-5D6E-409C-BE32-E72D297353CC}">
              <c16:uniqueId val="{00000003-5C77-450C-9092-292D9B89E0EA}"/>
            </c:ext>
          </c:extLst>
        </c:ser>
        <c:ser>
          <c:idx val="4"/>
          <c:order val="4"/>
          <c:tx>
            <c:strRef>
              <c:f>OverAllbyEthnicity!$A$9</c:f>
              <c:strCache>
                <c:ptCount val="1"/>
                <c:pt idx="0">
                  <c:v>F</c:v>
                </c:pt>
              </c:strCache>
            </c:strRef>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cat>
            <c:strRef>
              <c:f>OverAllbyEthnicity!$G$4:$I$4</c:f>
              <c:strCache>
                <c:ptCount val="3"/>
                <c:pt idx="0">
                  <c:v>A</c:v>
                </c:pt>
                <c:pt idx="1">
                  <c:v>B</c:v>
                </c:pt>
                <c:pt idx="2">
                  <c:v>C</c:v>
                </c:pt>
              </c:strCache>
            </c:strRef>
          </c:cat>
          <c:val>
            <c:numRef>
              <c:f>OverAllbyEthnicity!$G$9:$I$9</c:f>
              <c:numCache>
                <c:formatCode>0.00%</c:formatCode>
                <c:ptCount val="3"/>
                <c:pt idx="0">
                  <c:v>4.3E-3</c:v>
                </c:pt>
                <c:pt idx="1">
                  <c:v>2.87E-2</c:v>
                </c:pt>
                <c:pt idx="2">
                  <c:v>5.8799999999999998E-2</c:v>
                </c:pt>
              </c:numCache>
            </c:numRef>
          </c:val>
          <c:extLst>
            <c:ext xmlns:c16="http://schemas.microsoft.com/office/drawing/2014/chart" uri="{C3380CC4-5D6E-409C-BE32-E72D297353CC}">
              <c16:uniqueId val="{00000004-5C77-450C-9092-292D9B89E0EA}"/>
            </c:ext>
          </c:extLst>
        </c:ser>
        <c:ser>
          <c:idx val="5"/>
          <c:order val="5"/>
          <c:tx>
            <c:strRef>
              <c:f>OverAllbyEthnicity!$A$10</c:f>
              <c:strCache>
                <c:ptCount val="1"/>
                <c:pt idx="0">
                  <c:v>W/WE/WF/WP</c:v>
                </c:pt>
              </c:strCache>
            </c:strRef>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cat>
            <c:strRef>
              <c:f>OverAllbyEthnicity!$G$4:$I$4</c:f>
              <c:strCache>
                <c:ptCount val="3"/>
                <c:pt idx="0">
                  <c:v>A</c:v>
                </c:pt>
                <c:pt idx="1">
                  <c:v>B</c:v>
                </c:pt>
                <c:pt idx="2">
                  <c:v>C</c:v>
                </c:pt>
              </c:strCache>
            </c:strRef>
          </c:cat>
          <c:val>
            <c:numRef>
              <c:f>OverAllbyEthnicity!$G$10:$I$10</c:f>
              <c:numCache>
                <c:formatCode>0.00%</c:formatCode>
                <c:ptCount val="3"/>
                <c:pt idx="0">
                  <c:v>0.1008</c:v>
                </c:pt>
                <c:pt idx="1">
                  <c:v>0.1701</c:v>
                </c:pt>
                <c:pt idx="2">
                  <c:v>0.27850000000000003</c:v>
                </c:pt>
              </c:numCache>
            </c:numRef>
          </c:val>
          <c:extLst>
            <c:ext xmlns:c16="http://schemas.microsoft.com/office/drawing/2014/chart" uri="{C3380CC4-5D6E-409C-BE32-E72D297353CC}">
              <c16:uniqueId val="{00000005-5C77-450C-9092-292D9B89E0EA}"/>
            </c:ext>
          </c:extLst>
        </c:ser>
        <c:dLbls>
          <c:showLegendKey val="0"/>
          <c:showVal val="0"/>
          <c:showCatName val="0"/>
          <c:showSerName val="0"/>
          <c:showPercent val="0"/>
          <c:showBubbleSize val="0"/>
        </c:dLbls>
        <c:gapWidth val="65"/>
        <c:shape val="box"/>
        <c:axId val="1232893359"/>
        <c:axId val="1232895439"/>
        <c:axId val="0"/>
      </c:bar3DChart>
      <c:catAx>
        <c:axId val="1232893359"/>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Grade in First Course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232895439"/>
        <c:crosses val="autoZero"/>
        <c:auto val="1"/>
        <c:lblAlgn val="ctr"/>
        <c:lblOffset val="100"/>
        <c:noMultiLvlLbl val="0"/>
      </c:catAx>
      <c:valAx>
        <c:axId val="1232895439"/>
        <c:scaling>
          <c:orientation val="minMax"/>
          <c:max val="0.70000000000000007"/>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Percentage</a:t>
                </a:r>
                <a:r>
                  <a:rPr lang="en-US" baseline="0"/>
                  <a:t> of Students</a:t>
                </a:r>
                <a:endParaRPr lang="en-US"/>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232893359"/>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Asian</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OverAllbyEthnicity!$A$5</c:f>
              <c:strCache>
                <c:ptCount val="1"/>
                <c:pt idx="0">
                  <c:v>A</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OverAllbyEthnicity!$L$4:$N$4</c:f>
              <c:strCache>
                <c:ptCount val="3"/>
                <c:pt idx="0">
                  <c:v>A</c:v>
                </c:pt>
                <c:pt idx="1">
                  <c:v>B</c:v>
                </c:pt>
                <c:pt idx="2">
                  <c:v>C</c:v>
                </c:pt>
              </c:strCache>
            </c:strRef>
          </c:cat>
          <c:val>
            <c:numRef>
              <c:f>OverAllbyEthnicity!$L$5:$N$5</c:f>
              <c:numCache>
                <c:formatCode>0.00%</c:formatCode>
                <c:ptCount val="3"/>
                <c:pt idx="0">
                  <c:v>0.629</c:v>
                </c:pt>
                <c:pt idx="1">
                  <c:v>0.2011</c:v>
                </c:pt>
                <c:pt idx="2">
                  <c:v>5.9499999999999997E-2</c:v>
                </c:pt>
              </c:numCache>
            </c:numRef>
          </c:val>
          <c:extLst>
            <c:ext xmlns:c16="http://schemas.microsoft.com/office/drawing/2014/chart" uri="{C3380CC4-5D6E-409C-BE32-E72D297353CC}">
              <c16:uniqueId val="{00000000-4D89-4B8D-BD79-3A33E2F8734C}"/>
            </c:ext>
          </c:extLst>
        </c:ser>
        <c:ser>
          <c:idx val="1"/>
          <c:order val="1"/>
          <c:tx>
            <c:strRef>
              <c:f>OverAllbyEthnicity!$A$6</c:f>
              <c:strCache>
                <c:ptCount val="1"/>
                <c:pt idx="0">
                  <c:v>B</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OverAllbyEthnicity!$L$4:$N$4</c:f>
              <c:strCache>
                <c:ptCount val="3"/>
                <c:pt idx="0">
                  <c:v>A</c:v>
                </c:pt>
                <c:pt idx="1">
                  <c:v>B</c:v>
                </c:pt>
                <c:pt idx="2">
                  <c:v>C</c:v>
                </c:pt>
              </c:strCache>
            </c:strRef>
          </c:cat>
          <c:val>
            <c:numRef>
              <c:f>OverAllbyEthnicity!$L$6:$N$6</c:f>
              <c:numCache>
                <c:formatCode>0.00%</c:formatCode>
                <c:ptCount val="3"/>
                <c:pt idx="0">
                  <c:v>0.24429999999999999</c:v>
                </c:pt>
                <c:pt idx="1">
                  <c:v>0.31030000000000002</c:v>
                </c:pt>
                <c:pt idx="2">
                  <c:v>0.25</c:v>
                </c:pt>
              </c:numCache>
            </c:numRef>
          </c:val>
          <c:extLst>
            <c:ext xmlns:c16="http://schemas.microsoft.com/office/drawing/2014/chart" uri="{C3380CC4-5D6E-409C-BE32-E72D297353CC}">
              <c16:uniqueId val="{00000001-4D89-4B8D-BD79-3A33E2F8734C}"/>
            </c:ext>
          </c:extLst>
        </c:ser>
        <c:ser>
          <c:idx val="2"/>
          <c:order val="2"/>
          <c:tx>
            <c:strRef>
              <c:f>OverAllbyEthnicity!$A$7</c:f>
              <c:strCache>
                <c:ptCount val="1"/>
                <c:pt idx="0">
                  <c:v>C</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OverAllbyEthnicity!$L$4:$N$4</c:f>
              <c:strCache>
                <c:ptCount val="3"/>
                <c:pt idx="0">
                  <c:v>A</c:v>
                </c:pt>
                <c:pt idx="1">
                  <c:v>B</c:v>
                </c:pt>
                <c:pt idx="2">
                  <c:v>C</c:v>
                </c:pt>
              </c:strCache>
            </c:strRef>
          </c:cat>
          <c:val>
            <c:numRef>
              <c:f>OverAllbyEthnicity!$L$7:$N$7</c:f>
              <c:numCache>
                <c:formatCode>0.00%</c:formatCode>
                <c:ptCount val="3"/>
                <c:pt idx="0">
                  <c:v>4.5199999999999997E-2</c:v>
                </c:pt>
                <c:pt idx="1">
                  <c:v>0.24709999999999999</c:v>
                </c:pt>
                <c:pt idx="2">
                  <c:v>0.3095</c:v>
                </c:pt>
              </c:numCache>
            </c:numRef>
          </c:val>
          <c:extLst>
            <c:ext xmlns:c16="http://schemas.microsoft.com/office/drawing/2014/chart" uri="{C3380CC4-5D6E-409C-BE32-E72D297353CC}">
              <c16:uniqueId val="{00000002-4D89-4B8D-BD79-3A33E2F8734C}"/>
            </c:ext>
          </c:extLst>
        </c:ser>
        <c:ser>
          <c:idx val="3"/>
          <c:order val="3"/>
          <c:tx>
            <c:strRef>
              <c:f>OverAllbyEthnicity!$A$8</c:f>
              <c:strCache>
                <c:ptCount val="1"/>
                <c:pt idx="0">
                  <c:v>D</c:v>
                </c:pt>
              </c:strCache>
            </c:strRef>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cat>
            <c:strRef>
              <c:f>OverAllbyEthnicity!$L$4:$N$4</c:f>
              <c:strCache>
                <c:ptCount val="3"/>
                <c:pt idx="0">
                  <c:v>A</c:v>
                </c:pt>
                <c:pt idx="1">
                  <c:v>B</c:v>
                </c:pt>
                <c:pt idx="2">
                  <c:v>C</c:v>
                </c:pt>
              </c:strCache>
            </c:strRef>
          </c:cat>
          <c:val>
            <c:numRef>
              <c:f>OverAllbyEthnicity!$L$8:$N$8</c:f>
              <c:numCache>
                <c:formatCode>0.00%</c:formatCode>
                <c:ptCount val="3"/>
                <c:pt idx="0">
                  <c:v>8.9999999999999993E-3</c:v>
                </c:pt>
                <c:pt idx="1">
                  <c:v>5.7500000000000002E-2</c:v>
                </c:pt>
                <c:pt idx="2">
                  <c:v>0.1429</c:v>
                </c:pt>
              </c:numCache>
            </c:numRef>
          </c:val>
          <c:extLst>
            <c:ext xmlns:c16="http://schemas.microsoft.com/office/drawing/2014/chart" uri="{C3380CC4-5D6E-409C-BE32-E72D297353CC}">
              <c16:uniqueId val="{00000003-4D89-4B8D-BD79-3A33E2F8734C}"/>
            </c:ext>
          </c:extLst>
        </c:ser>
        <c:ser>
          <c:idx val="4"/>
          <c:order val="4"/>
          <c:tx>
            <c:strRef>
              <c:f>OverAllbyEthnicity!$A$9</c:f>
              <c:strCache>
                <c:ptCount val="1"/>
                <c:pt idx="0">
                  <c:v>F</c:v>
                </c:pt>
              </c:strCache>
            </c:strRef>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cat>
            <c:strRef>
              <c:f>OverAllbyEthnicity!$L$4:$N$4</c:f>
              <c:strCache>
                <c:ptCount val="3"/>
                <c:pt idx="0">
                  <c:v>A</c:v>
                </c:pt>
                <c:pt idx="1">
                  <c:v>B</c:v>
                </c:pt>
                <c:pt idx="2">
                  <c:v>C</c:v>
                </c:pt>
              </c:strCache>
            </c:strRef>
          </c:cat>
          <c:val>
            <c:numRef>
              <c:f>OverAllbyEthnicity!$L$9:$N$9</c:f>
              <c:numCache>
                <c:formatCode>0.00%</c:formatCode>
                <c:ptCount val="3"/>
                <c:pt idx="0">
                  <c:v>1.3599999999999999E-2</c:v>
                </c:pt>
                <c:pt idx="1">
                  <c:v>2.3E-2</c:v>
                </c:pt>
                <c:pt idx="2">
                  <c:v>0</c:v>
                </c:pt>
              </c:numCache>
            </c:numRef>
          </c:val>
          <c:extLst>
            <c:ext xmlns:c16="http://schemas.microsoft.com/office/drawing/2014/chart" uri="{C3380CC4-5D6E-409C-BE32-E72D297353CC}">
              <c16:uniqueId val="{00000004-4D89-4B8D-BD79-3A33E2F8734C}"/>
            </c:ext>
          </c:extLst>
        </c:ser>
        <c:ser>
          <c:idx val="5"/>
          <c:order val="5"/>
          <c:tx>
            <c:strRef>
              <c:f>OverAllbyEthnicity!$A$10</c:f>
              <c:strCache>
                <c:ptCount val="1"/>
                <c:pt idx="0">
                  <c:v>W/WE/WF/WP</c:v>
                </c:pt>
              </c:strCache>
            </c:strRef>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cat>
            <c:strRef>
              <c:f>OverAllbyEthnicity!$L$4:$N$4</c:f>
              <c:strCache>
                <c:ptCount val="3"/>
                <c:pt idx="0">
                  <c:v>A</c:v>
                </c:pt>
                <c:pt idx="1">
                  <c:v>B</c:v>
                </c:pt>
                <c:pt idx="2">
                  <c:v>C</c:v>
                </c:pt>
              </c:strCache>
            </c:strRef>
          </c:cat>
          <c:val>
            <c:numRef>
              <c:f>OverAllbyEthnicity!$L$10:$N$10</c:f>
              <c:numCache>
                <c:formatCode>0.00%</c:formatCode>
                <c:ptCount val="3"/>
                <c:pt idx="0">
                  <c:v>5.8799999999999998E-2</c:v>
                </c:pt>
                <c:pt idx="1">
                  <c:v>0.16089999999999999</c:v>
                </c:pt>
                <c:pt idx="2">
                  <c:v>0.23810000000000001</c:v>
                </c:pt>
              </c:numCache>
            </c:numRef>
          </c:val>
          <c:extLst>
            <c:ext xmlns:c16="http://schemas.microsoft.com/office/drawing/2014/chart" uri="{C3380CC4-5D6E-409C-BE32-E72D297353CC}">
              <c16:uniqueId val="{00000005-4D89-4B8D-BD79-3A33E2F8734C}"/>
            </c:ext>
          </c:extLst>
        </c:ser>
        <c:dLbls>
          <c:showLegendKey val="0"/>
          <c:showVal val="0"/>
          <c:showCatName val="0"/>
          <c:showSerName val="0"/>
          <c:showPercent val="0"/>
          <c:showBubbleSize val="0"/>
        </c:dLbls>
        <c:gapWidth val="65"/>
        <c:shape val="box"/>
        <c:axId val="1232893359"/>
        <c:axId val="1232895439"/>
        <c:axId val="0"/>
      </c:bar3DChart>
      <c:catAx>
        <c:axId val="1232893359"/>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Grade in First Course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232895439"/>
        <c:crosses val="autoZero"/>
        <c:auto val="1"/>
        <c:lblAlgn val="ctr"/>
        <c:lblOffset val="100"/>
        <c:noMultiLvlLbl val="0"/>
      </c:catAx>
      <c:valAx>
        <c:axId val="1232895439"/>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Percentage</a:t>
                </a:r>
                <a:r>
                  <a:rPr lang="en-US" baseline="0"/>
                  <a:t> of Students</a:t>
                </a:r>
                <a:endParaRPr lang="en-US"/>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232893359"/>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Black/African</a:t>
            </a:r>
            <a:r>
              <a:rPr lang="en-US" baseline="0"/>
              <a:t> American</a:t>
            </a:r>
            <a:endParaRPr lang="en-US"/>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OverAllbyEthnicity!$A$5</c:f>
              <c:strCache>
                <c:ptCount val="1"/>
                <c:pt idx="0">
                  <c:v>A</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OverAllbyEthnicity!$Q$4:$S$4</c:f>
              <c:strCache>
                <c:ptCount val="3"/>
                <c:pt idx="0">
                  <c:v>A</c:v>
                </c:pt>
                <c:pt idx="1">
                  <c:v>B</c:v>
                </c:pt>
                <c:pt idx="2">
                  <c:v>C</c:v>
                </c:pt>
              </c:strCache>
            </c:strRef>
          </c:cat>
          <c:val>
            <c:numRef>
              <c:f>OverAllbyEthnicity!$Q$5:$S$5</c:f>
              <c:numCache>
                <c:formatCode>0.00%</c:formatCode>
                <c:ptCount val="3"/>
                <c:pt idx="0">
                  <c:v>0.45300000000000001</c:v>
                </c:pt>
                <c:pt idx="1">
                  <c:v>0.107</c:v>
                </c:pt>
                <c:pt idx="2">
                  <c:v>0.01</c:v>
                </c:pt>
              </c:numCache>
            </c:numRef>
          </c:val>
          <c:extLst>
            <c:ext xmlns:c16="http://schemas.microsoft.com/office/drawing/2014/chart" uri="{C3380CC4-5D6E-409C-BE32-E72D297353CC}">
              <c16:uniqueId val="{00000000-061B-4B1D-912B-A44E62BE8DCA}"/>
            </c:ext>
          </c:extLst>
        </c:ser>
        <c:ser>
          <c:idx val="1"/>
          <c:order val="1"/>
          <c:tx>
            <c:strRef>
              <c:f>OverAllbyEthnicity!$A$6</c:f>
              <c:strCache>
                <c:ptCount val="1"/>
                <c:pt idx="0">
                  <c:v>B</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OverAllbyEthnicity!$Q$4:$S$4</c:f>
              <c:strCache>
                <c:ptCount val="3"/>
                <c:pt idx="0">
                  <c:v>A</c:v>
                </c:pt>
                <c:pt idx="1">
                  <c:v>B</c:v>
                </c:pt>
                <c:pt idx="2">
                  <c:v>C</c:v>
                </c:pt>
              </c:strCache>
            </c:strRef>
          </c:cat>
          <c:val>
            <c:numRef>
              <c:f>OverAllbyEthnicity!$Q$6:$S$6</c:f>
              <c:numCache>
                <c:formatCode>0.00%</c:formatCode>
                <c:ptCount val="3"/>
                <c:pt idx="0">
                  <c:v>0.31619999999999998</c:v>
                </c:pt>
                <c:pt idx="1">
                  <c:v>0.29409999999999997</c:v>
                </c:pt>
                <c:pt idx="2">
                  <c:v>0.14430000000000001</c:v>
                </c:pt>
              </c:numCache>
            </c:numRef>
          </c:val>
          <c:extLst>
            <c:ext xmlns:c16="http://schemas.microsoft.com/office/drawing/2014/chart" uri="{C3380CC4-5D6E-409C-BE32-E72D297353CC}">
              <c16:uniqueId val="{00000001-061B-4B1D-912B-A44E62BE8DCA}"/>
            </c:ext>
          </c:extLst>
        </c:ser>
        <c:ser>
          <c:idx val="2"/>
          <c:order val="2"/>
          <c:tx>
            <c:strRef>
              <c:f>OverAllbyEthnicity!$A$7</c:f>
              <c:strCache>
                <c:ptCount val="1"/>
                <c:pt idx="0">
                  <c:v>C</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OverAllbyEthnicity!$Q$4:$S$4</c:f>
              <c:strCache>
                <c:ptCount val="3"/>
                <c:pt idx="0">
                  <c:v>A</c:v>
                </c:pt>
                <c:pt idx="1">
                  <c:v>B</c:v>
                </c:pt>
                <c:pt idx="2">
                  <c:v>C</c:v>
                </c:pt>
              </c:strCache>
            </c:strRef>
          </c:cat>
          <c:val>
            <c:numRef>
              <c:f>OverAllbyEthnicity!$Q$7:$S$7</c:f>
              <c:numCache>
                <c:formatCode>0.00%</c:formatCode>
                <c:ptCount val="3"/>
                <c:pt idx="0">
                  <c:v>5.9799999999999999E-2</c:v>
                </c:pt>
                <c:pt idx="1">
                  <c:v>0.32619999999999999</c:v>
                </c:pt>
                <c:pt idx="2">
                  <c:v>0.3085</c:v>
                </c:pt>
              </c:numCache>
            </c:numRef>
          </c:val>
          <c:extLst>
            <c:ext xmlns:c16="http://schemas.microsoft.com/office/drawing/2014/chart" uri="{C3380CC4-5D6E-409C-BE32-E72D297353CC}">
              <c16:uniqueId val="{00000002-061B-4B1D-912B-A44E62BE8DCA}"/>
            </c:ext>
          </c:extLst>
        </c:ser>
        <c:ser>
          <c:idx val="3"/>
          <c:order val="3"/>
          <c:tx>
            <c:strRef>
              <c:f>OverAllbyEthnicity!$A$8</c:f>
              <c:strCache>
                <c:ptCount val="1"/>
                <c:pt idx="0">
                  <c:v>D</c:v>
                </c:pt>
              </c:strCache>
            </c:strRef>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cat>
            <c:strRef>
              <c:f>OverAllbyEthnicity!$Q$4:$S$4</c:f>
              <c:strCache>
                <c:ptCount val="3"/>
                <c:pt idx="0">
                  <c:v>A</c:v>
                </c:pt>
                <c:pt idx="1">
                  <c:v>B</c:v>
                </c:pt>
                <c:pt idx="2">
                  <c:v>C</c:v>
                </c:pt>
              </c:strCache>
            </c:strRef>
          </c:cat>
          <c:val>
            <c:numRef>
              <c:f>OverAllbyEthnicity!$Q$8:$S$8</c:f>
              <c:numCache>
                <c:formatCode>0.00%</c:formatCode>
                <c:ptCount val="3"/>
                <c:pt idx="0">
                  <c:v>8.5000000000000006E-3</c:v>
                </c:pt>
                <c:pt idx="1">
                  <c:v>5.8799999999999998E-2</c:v>
                </c:pt>
                <c:pt idx="2">
                  <c:v>9.9500000000000005E-2</c:v>
                </c:pt>
              </c:numCache>
            </c:numRef>
          </c:val>
          <c:extLst>
            <c:ext xmlns:c16="http://schemas.microsoft.com/office/drawing/2014/chart" uri="{C3380CC4-5D6E-409C-BE32-E72D297353CC}">
              <c16:uniqueId val="{00000003-061B-4B1D-912B-A44E62BE8DCA}"/>
            </c:ext>
          </c:extLst>
        </c:ser>
        <c:ser>
          <c:idx val="4"/>
          <c:order val="4"/>
          <c:tx>
            <c:strRef>
              <c:f>OverAllbyEthnicity!$A$9</c:f>
              <c:strCache>
                <c:ptCount val="1"/>
                <c:pt idx="0">
                  <c:v>F</c:v>
                </c:pt>
              </c:strCache>
            </c:strRef>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cat>
            <c:strRef>
              <c:f>OverAllbyEthnicity!$Q$4:$S$4</c:f>
              <c:strCache>
                <c:ptCount val="3"/>
                <c:pt idx="0">
                  <c:v>A</c:v>
                </c:pt>
                <c:pt idx="1">
                  <c:v>B</c:v>
                </c:pt>
                <c:pt idx="2">
                  <c:v>C</c:v>
                </c:pt>
              </c:strCache>
            </c:strRef>
          </c:cat>
          <c:val>
            <c:numRef>
              <c:f>OverAllbyEthnicity!$Q$9:$S$9</c:f>
              <c:numCache>
                <c:formatCode>0.00%</c:formatCode>
                <c:ptCount val="3"/>
                <c:pt idx="0">
                  <c:v>2.5600000000000001E-2</c:v>
                </c:pt>
                <c:pt idx="1">
                  <c:v>3.7400000000000003E-2</c:v>
                </c:pt>
                <c:pt idx="2">
                  <c:v>6.9699999999999998E-2</c:v>
                </c:pt>
              </c:numCache>
            </c:numRef>
          </c:val>
          <c:extLst>
            <c:ext xmlns:c16="http://schemas.microsoft.com/office/drawing/2014/chart" uri="{C3380CC4-5D6E-409C-BE32-E72D297353CC}">
              <c16:uniqueId val="{00000004-061B-4B1D-912B-A44E62BE8DCA}"/>
            </c:ext>
          </c:extLst>
        </c:ser>
        <c:ser>
          <c:idx val="5"/>
          <c:order val="5"/>
          <c:tx>
            <c:strRef>
              <c:f>OverAllbyEthnicity!$A$10</c:f>
              <c:strCache>
                <c:ptCount val="1"/>
                <c:pt idx="0">
                  <c:v>W/WE/WF/WP</c:v>
                </c:pt>
              </c:strCache>
            </c:strRef>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cat>
            <c:strRef>
              <c:f>OverAllbyEthnicity!$Q$4:$S$4</c:f>
              <c:strCache>
                <c:ptCount val="3"/>
                <c:pt idx="0">
                  <c:v>A</c:v>
                </c:pt>
                <c:pt idx="1">
                  <c:v>B</c:v>
                </c:pt>
                <c:pt idx="2">
                  <c:v>C</c:v>
                </c:pt>
              </c:strCache>
            </c:strRef>
          </c:cat>
          <c:val>
            <c:numRef>
              <c:f>OverAllbyEthnicity!$Q$10:$S$10</c:f>
              <c:numCache>
                <c:formatCode>0.00%</c:formatCode>
                <c:ptCount val="3"/>
                <c:pt idx="0">
                  <c:v>0.1368</c:v>
                </c:pt>
                <c:pt idx="1">
                  <c:v>0.17649999999999999</c:v>
                </c:pt>
                <c:pt idx="2">
                  <c:v>0.36820000000000003</c:v>
                </c:pt>
              </c:numCache>
            </c:numRef>
          </c:val>
          <c:extLst>
            <c:ext xmlns:c16="http://schemas.microsoft.com/office/drawing/2014/chart" uri="{C3380CC4-5D6E-409C-BE32-E72D297353CC}">
              <c16:uniqueId val="{00000005-061B-4B1D-912B-A44E62BE8DCA}"/>
            </c:ext>
          </c:extLst>
        </c:ser>
        <c:dLbls>
          <c:showLegendKey val="0"/>
          <c:showVal val="0"/>
          <c:showCatName val="0"/>
          <c:showSerName val="0"/>
          <c:showPercent val="0"/>
          <c:showBubbleSize val="0"/>
        </c:dLbls>
        <c:gapWidth val="65"/>
        <c:shape val="box"/>
        <c:axId val="1232893359"/>
        <c:axId val="1232895439"/>
        <c:axId val="0"/>
      </c:bar3DChart>
      <c:catAx>
        <c:axId val="1232893359"/>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Grade in First Course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232895439"/>
        <c:crosses val="autoZero"/>
        <c:auto val="1"/>
        <c:lblAlgn val="ctr"/>
        <c:lblOffset val="100"/>
        <c:noMultiLvlLbl val="0"/>
      </c:catAx>
      <c:valAx>
        <c:axId val="1232895439"/>
        <c:scaling>
          <c:orientation val="minMax"/>
          <c:max val="0.70000000000000007"/>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Percentage</a:t>
                </a:r>
                <a:r>
                  <a:rPr lang="en-US" baseline="0"/>
                  <a:t> of Students</a:t>
                </a:r>
                <a:endParaRPr lang="en-US"/>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232893359"/>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Hispanic</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OverAllbyEthnicity!$A$5</c:f>
              <c:strCache>
                <c:ptCount val="1"/>
                <c:pt idx="0">
                  <c:v>A</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OverAllbyEthnicity!$V$4:$X$4</c:f>
              <c:strCache>
                <c:ptCount val="3"/>
                <c:pt idx="0">
                  <c:v>A</c:v>
                </c:pt>
                <c:pt idx="1">
                  <c:v>B</c:v>
                </c:pt>
                <c:pt idx="2">
                  <c:v>C</c:v>
                </c:pt>
              </c:strCache>
            </c:strRef>
          </c:cat>
          <c:val>
            <c:numRef>
              <c:f>OverAllbyEthnicity!$V$5:$X$5</c:f>
              <c:numCache>
                <c:formatCode>0.00%</c:formatCode>
                <c:ptCount val="3"/>
                <c:pt idx="0">
                  <c:v>0.48</c:v>
                </c:pt>
                <c:pt idx="1">
                  <c:v>0.14860000000000001</c:v>
                </c:pt>
                <c:pt idx="2">
                  <c:v>2.8400000000000002E-2</c:v>
                </c:pt>
              </c:numCache>
            </c:numRef>
          </c:val>
          <c:extLst>
            <c:ext xmlns:c16="http://schemas.microsoft.com/office/drawing/2014/chart" uri="{C3380CC4-5D6E-409C-BE32-E72D297353CC}">
              <c16:uniqueId val="{00000000-222A-4B78-B1CD-107EFE3B8321}"/>
            </c:ext>
          </c:extLst>
        </c:ser>
        <c:ser>
          <c:idx val="1"/>
          <c:order val="1"/>
          <c:tx>
            <c:strRef>
              <c:f>OverAllbyEthnicity!$A$6</c:f>
              <c:strCache>
                <c:ptCount val="1"/>
                <c:pt idx="0">
                  <c:v>B</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OverAllbyEthnicity!$V$4:$X$4</c:f>
              <c:strCache>
                <c:ptCount val="3"/>
                <c:pt idx="0">
                  <c:v>A</c:v>
                </c:pt>
                <c:pt idx="1">
                  <c:v>B</c:v>
                </c:pt>
                <c:pt idx="2">
                  <c:v>C</c:v>
                </c:pt>
              </c:strCache>
            </c:strRef>
          </c:cat>
          <c:val>
            <c:numRef>
              <c:f>OverAllbyEthnicity!$V$6:$X$6</c:f>
              <c:numCache>
                <c:formatCode>0.00%</c:formatCode>
                <c:ptCount val="3"/>
                <c:pt idx="0">
                  <c:v>0.30669999999999997</c:v>
                </c:pt>
                <c:pt idx="1">
                  <c:v>0.28000000000000003</c:v>
                </c:pt>
                <c:pt idx="2">
                  <c:v>0.20849999999999999</c:v>
                </c:pt>
              </c:numCache>
            </c:numRef>
          </c:val>
          <c:extLst>
            <c:ext xmlns:c16="http://schemas.microsoft.com/office/drawing/2014/chart" uri="{C3380CC4-5D6E-409C-BE32-E72D297353CC}">
              <c16:uniqueId val="{00000001-222A-4B78-B1CD-107EFE3B8321}"/>
            </c:ext>
          </c:extLst>
        </c:ser>
        <c:ser>
          <c:idx val="2"/>
          <c:order val="2"/>
          <c:tx>
            <c:strRef>
              <c:f>OverAllbyEthnicity!$A$7</c:f>
              <c:strCache>
                <c:ptCount val="1"/>
                <c:pt idx="0">
                  <c:v>C</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OverAllbyEthnicity!$V$4:$X$4</c:f>
              <c:strCache>
                <c:ptCount val="3"/>
                <c:pt idx="0">
                  <c:v>A</c:v>
                </c:pt>
                <c:pt idx="1">
                  <c:v>B</c:v>
                </c:pt>
                <c:pt idx="2">
                  <c:v>C</c:v>
                </c:pt>
              </c:strCache>
            </c:strRef>
          </c:cat>
          <c:val>
            <c:numRef>
              <c:f>OverAllbyEthnicity!$V$7:$X$7</c:f>
              <c:numCache>
                <c:formatCode>0.00%</c:formatCode>
                <c:ptCount val="3"/>
                <c:pt idx="0">
                  <c:v>7.3300000000000004E-2</c:v>
                </c:pt>
                <c:pt idx="1">
                  <c:v>0.28000000000000003</c:v>
                </c:pt>
                <c:pt idx="2">
                  <c:v>0.27489999999999998</c:v>
                </c:pt>
              </c:numCache>
            </c:numRef>
          </c:val>
          <c:extLst>
            <c:ext xmlns:c16="http://schemas.microsoft.com/office/drawing/2014/chart" uri="{C3380CC4-5D6E-409C-BE32-E72D297353CC}">
              <c16:uniqueId val="{00000002-222A-4B78-B1CD-107EFE3B8321}"/>
            </c:ext>
          </c:extLst>
        </c:ser>
        <c:ser>
          <c:idx val="3"/>
          <c:order val="3"/>
          <c:tx>
            <c:strRef>
              <c:f>OverAllbyEthnicity!$A$8</c:f>
              <c:strCache>
                <c:ptCount val="1"/>
                <c:pt idx="0">
                  <c:v>D</c:v>
                </c:pt>
              </c:strCache>
            </c:strRef>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cat>
            <c:strRef>
              <c:f>OverAllbyEthnicity!$V$4:$X$4</c:f>
              <c:strCache>
                <c:ptCount val="3"/>
                <c:pt idx="0">
                  <c:v>A</c:v>
                </c:pt>
                <c:pt idx="1">
                  <c:v>B</c:v>
                </c:pt>
                <c:pt idx="2">
                  <c:v>C</c:v>
                </c:pt>
              </c:strCache>
            </c:strRef>
          </c:cat>
          <c:val>
            <c:numRef>
              <c:f>OverAllbyEthnicity!$V$8:$X$8</c:f>
              <c:numCache>
                <c:formatCode>0.00%</c:formatCode>
                <c:ptCount val="3"/>
                <c:pt idx="0">
                  <c:v>0.02</c:v>
                </c:pt>
                <c:pt idx="1">
                  <c:v>8.5699999999999998E-2</c:v>
                </c:pt>
                <c:pt idx="2">
                  <c:v>0.1232</c:v>
                </c:pt>
              </c:numCache>
            </c:numRef>
          </c:val>
          <c:extLst>
            <c:ext xmlns:c16="http://schemas.microsoft.com/office/drawing/2014/chart" uri="{C3380CC4-5D6E-409C-BE32-E72D297353CC}">
              <c16:uniqueId val="{00000003-222A-4B78-B1CD-107EFE3B8321}"/>
            </c:ext>
          </c:extLst>
        </c:ser>
        <c:ser>
          <c:idx val="4"/>
          <c:order val="4"/>
          <c:tx>
            <c:strRef>
              <c:f>OverAllbyEthnicity!$A$9</c:f>
              <c:strCache>
                <c:ptCount val="1"/>
                <c:pt idx="0">
                  <c:v>F</c:v>
                </c:pt>
              </c:strCache>
            </c:strRef>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cat>
            <c:strRef>
              <c:f>OverAllbyEthnicity!$V$4:$X$4</c:f>
              <c:strCache>
                <c:ptCount val="3"/>
                <c:pt idx="0">
                  <c:v>A</c:v>
                </c:pt>
                <c:pt idx="1">
                  <c:v>B</c:v>
                </c:pt>
                <c:pt idx="2">
                  <c:v>C</c:v>
                </c:pt>
              </c:strCache>
            </c:strRef>
          </c:cat>
          <c:val>
            <c:numRef>
              <c:f>OverAllbyEthnicity!$V$9:$X$9</c:f>
              <c:numCache>
                <c:formatCode>0.00%</c:formatCode>
                <c:ptCount val="3"/>
                <c:pt idx="0">
                  <c:v>0</c:v>
                </c:pt>
                <c:pt idx="1">
                  <c:v>0.04</c:v>
                </c:pt>
                <c:pt idx="2">
                  <c:v>0.109</c:v>
                </c:pt>
              </c:numCache>
            </c:numRef>
          </c:val>
          <c:extLst>
            <c:ext xmlns:c16="http://schemas.microsoft.com/office/drawing/2014/chart" uri="{C3380CC4-5D6E-409C-BE32-E72D297353CC}">
              <c16:uniqueId val="{00000004-222A-4B78-B1CD-107EFE3B8321}"/>
            </c:ext>
          </c:extLst>
        </c:ser>
        <c:ser>
          <c:idx val="5"/>
          <c:order val="5"/>
          <c:tx>
            <c:strRef>
              <c:f>OverAllbyEthnicity!$A$10</c:f>
              <c:strCache>
                <c:ptCount val="1"/>
                <c:pt idx="0">
                  <c:v>W/WE/WF/WP</c:v>
                </c:pt>
              </c:strCache>
            </c:strRef>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cat>
            <c:strRef>
              <c:f>OverAllbyEthnicity!$V$4:$X$4</c:f>
              <c:strCache>
                <c:ptCount val="3"/>
                <c:pt idx="0">
                  <c:v>A</c:v>
                </c:pt>
                <c:pt idx="1">
                  <c:v>B</c:v>
                </c:pt>
                <c:pt idx="2">
                  <c:v>C</c:v>
                </c:pt>
              </c:strCache>
            </c:strRef>
          </c:cat>
          <c:val>
            <c:numRef>
              <c:f>OverAllbyEthnicity!$V$10:$X$10</c:f>
              <c:numCache>
                <c:formatCode>0.00%</c:formatCode>
                <c:ptCount val="3"/>
                <c:pt idx="0">
                  <c:v>0.12</c:v>
                </c:pt>
                <c:pt idx="1">
                  <c:v>0.16569999999999999</c:v>
                </c:pt>
                <c:pt idx="2">
                  <c:v>0.25590000000000002</c:v>
                </c:pt>
              </c:numCache>
            </c:numRef>
          </c:val>
          <c:extLst>
            <c:ext xmlns:c16="http://schemas.microsoft.com/office/drawing/2014/chart" uri="{C3380CC4-5D6E-409C-BE32-E72D297353CC}">
              <c16:uniqueId val="{00000005-222A-4B78-B1CD-107EFE3B8321}"/>
            </c:ext>
          </c:extLst>
        </c:ser>
        <c:dLbls>
          <c:showLegendKey val="0"/>
          <c:showVal val="0"/>
          <c:showCatName val="0"/>
          <c:showSerName val="0"/>
          <c:showPercent val="0"/>
          <c:showBubbleSize val="0"/>
        </c:dLbls>
        <c:gapWidth val="65"/>
        <c:shape val="box"/>
        <c:axId val="1232893359"/>
        <c:axId val="1232895439"/>
        <c:axId val="0"/>
      </c:bar3DChart>
      <c:catAx>
        <c:axId val="1232893359"/>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Grade in First Course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232895439"/>
        <c:crosses val="autoZero"/>
        <c:auto val="1"/>
        <c:lblAlgn val="ctr"/>
        <c:lblOffset val="100"/>
        <c:noMultiLvlLbl val="0"/>
      </c:catAx>
      <c:valAx>
        <c:axId val="1232895439"/>
        <c:scaling>
          <c:orientation val="minMax"/>
          <c:max val="0.70000000000000007"/>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Percentage</a:t>
                </a:r>
                <a:r>
                  <a:rPr lang="en-US" baseline="0"/>
                  <a:t> of Students</a:t>
                </a:r>
                <a:endParaRPr lang="en-US"/>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232893359"/>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Multiracial</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OverAllbyEthnicity!$A$5</c:f>
              <c:strCache>
                <c:ptCount val="1"/>
                <c:pt idx="0">
                  <c:v>A</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OverAllbyEthnicity!$AA$4:$AC$4</c:f>
              <c:strCache>
                <c:ptCount val="3"/>
                <c:pt idx="0">
                  <c:v>A</c:v>
                </c:pt>
                <c:pt idx="1">
                  <c:v>B</c:v>
                </c:pt>
                <c:pt idx="2">
                  <c:v>C</c:v>
                </c:pt>
              </c:strCache>
            </c:strRef>
          </c:cat>
          <c:val>
            <c:numRef>
              <c:f>OverAllbyEthnicity!$AA$5:$AC$5</c:f>
              <c:numCache>
                <c:formatCode>0.00%</c:formatCode>
                <c:ptCount val="3"/>
                <c:pt idx="0">
                  <c:v>0.44440000000000002</c:v>
                </c:pt>
                <c:pt idx="1">
                  <c:v>0.1163</c:v>
                </c:pt>
                <c:pt idx="2">
                  <c:v>6.0600000000000001E-2</c:v>
                </c:pt>
              </c:numCache>
            </c:numRef>
          </c:val>
          <c:extLst>
            <c:ext xmlns:c16="http://schemas.microsoft.com/office/drawing/2014/chart" uri="{C3380CC4-5D6E-409C-BE32-E72D297353CC}">
              <c16:uniqueId val="{00000000-2793-4466-B801-40D14BD15F7E}"/>
            </c:ext>
          </c:extLst>
        </c:ser>
        <c:ser>
          <c:idx val="1"/>
          <c:order val="1"/>
          <c:tx>
            <c:strRef>
              <c:f>OverAllbyEthnicity!$A$6</c:f>
              <c:strCache>
                <c:ptCount val="1"/>
                <c:pt idx="0">
                  <c:v>B</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OverAllbyEthnicity!$AA$4:$AC$4</c:f>
              <c:strCache>
                <c:ptCount val="3"/>
                <c:pt idx="0">
                  <c:v>A</c:v>
                </c:pt>
                <c:pt idx="1">
                  <c:v>B</c:v>
                </c:pt>
                <c:pt idx="2">
                  <c:v>C</c:v>
                </c:pt>
              </c:strCache>
            </c:strRef>
          </c:cat>
          <c:val>
            <c:numRef>
              <c:f>OverAllbyEthnicity!$AA$6:$AC$6</c:f>
              <c:numCache>
                <c:formatCode>0.00%</c:formatCode>
                <c:ptCount val="3"/>
                <c:pt idx="0">
                  <c:v>0.28889999999999999</c:v>
                </c:pt>
                <c:pt idx="1">
                  <c:v>0.37209999999999999</c:v>
                </c:pt>
                <c:pt idx="2">
                  <c:v>0.18179999999999999</c:v>
                </c:pt>
              </c:numCache>
            </c:numRef>
          </c:val>
          <c:extLst>
            <c:ext xmlns:c16="http://schemas.microsoft.com/office/drawing/2014/chart" uri="{C3380CC4-5D6E-409C-BE32-E72D297353CC}">
              <c16:uniqueId val="{00000001-2793-4466-B801-40D14BD15F7E}"/>
            </c:ext>
          </c:extLst>
        </c:ser>
        <c:ser>
          <c:idx val="2"/>
          <c:order val="2"/>
          <c:tx>
            <c:strRef>
              <c:f>OverAllbyEthnicity!$A$7</c:f>
              <c:strCache>
                <c:ptCount val="1"/>
                <c:pt idx="0">
                  <c:v>C</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OverAllbyEthnicity!$AA$4:$AC$4</c:f>
              <c:strCache>
                <c:ptCount val="3"/>
                <c:pt idx="0">
                  <c:v>A</c:v>
                </c:pt>
                <c:pt idx="1">
                  <c:v>B</c:v>
                </c:pt>
                <c:pt idx="2">
                  <c:v>C</c:v>
                </c:pt>
              </c:strCache>
            </c:strRef>
          </c:cat>
          <c:val>
            <c:numRef>
              <c:f>OverAllbyEthnicity!$AA$7:$AC$7</c:f>
              <c:numCache>
                <c:formatCode>0.00%</c:formatCode>
                <c:ptCount val="3"/>
                <c:pt idx="0">
                  <c:v>0.1111</c:v>
                </c:pt>
                <c:pt idx="1">
                  <c:v>0.20930000000000001</c:v>
                </c:pt>
                <c:pt idx="2">
                  <c:v>0.33329999999999999</c:v>
                </c:pt>
              </c:numCache>
            </c:numRef>
          </c:val>
          <c:extLst>
            <c:ext xmlns:c16="http://schemas.microsoft.com/office/drawing/2014/chart" uri="{C3380CC4-5D6E-409C-BE32-E72D297353CC}">
              <c16:uniqueId val="{00000002-2793-4466-B801-40D14BD15F7E}"/>
            </c:ext>
          </c:extLst>
        </c:ser>
        <c:ser>
          <c:idx val="3"/>
          <c:order val="3"/>
          <c:tx>
            <c:strRef>
              <c:f>OverAllbyEthnicity!$A$8</c:f>
              <c:strCache>
                <c:ptCount val="1"/>
                <c:pt idx="0">
                  <c:v>D</c:v>
                </c:pt>
              </c:strCache>
            </c:strRef>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cat>
            <c:strRef>
              <c:f>OverAllbyEthnicity!$AA$4:$AC$4</c:f>
              <c:strCache>
                <c:ptCount val="3"/>
                <c:pt idx="0">
                  <c:v>A</c:v>
                </c:pt>
                <c:pt idx="1">
                  <c:v>B</c:v>
                </c:pt>
                <c:pt idx="2">
                  <c:v>C</c:v>
                </c:pt>
              </c:strCache>
            </c:strRef>
          </c:cat>
          <c:val>
            <c:numRef>
              <c:f>OverAllbyEthnicity!$AA$8:$AC$8</c:f>
              <c:numCache>
                <c:formatCode>0.00%</c:formatCode>
                <c:ptCount val="3"/>
                <c:pt idx="0">
                  <c:v>0</c:v>
                </c:pt>
                <c:pt idx="1">
                  <c:v>0</c:v>
                </c:pt>
                <c:pt idx="2">
                  <c:v>0</c:v>
                </c:pt>
              </c:numCache>
            </c:numRef>
          </c:val>
          <c:extLst>
            <c:ext xmlns:c16="http://schemas.microsoft.com/office/drawing/2014/chart" uri="{C3380CC4-5D6E-409C-BE32-E72D297353CC}">
              <c16:uniqueId val="{00000003-2793-4466-B801-40D14BD15F7E}"/>
            </c:ext>
          </c:extLst>
        </c:ser>
        <c:ser>
          <c:idx val="4"/>
          <c:order val="4"/>
          <c:tx>
            <c:strRef>
              <c:f>OverAllbyEthnicity!$A$9</c:f>
              <c:strCache>
                <c:ptCount val="1"/>
                <c:pt idx="0">
                  <c:v>F</c:v>
                </c:pt>
              </c:strCache>
            </c:strRef>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cat>
            <c:strRef>
              <c:f>OverAllbyEthnicity!$AA$4:$AC$4</c:f>
              <c:strCache>
                <c:ptCount val="3"/>
                <c:pt idx="0">
                  <c:v>A</c:v>
                </c:pt>
                <c:pt idx="1">
                  <c:v>B</c:v>
                </c:pt>
                <c:pt idx="2">
                  <c:v>C</c:v>
                </c:pt>
              </c:strCache>
            </c:strRef>
          </c:cat>
          <c:val>
            <c:numRef>
              <c:f>OverAllbyEthnicity!$AA$9:$AC$9</c:f>
              <c:numCache>
                <c:formatCode>0.00%</c:formatCode>
                <c:ptCount val="3"/>
                <c:pt idx="0">
                  <c:v>2.2200000000000001E-2</c:v>
                </c:pt>
                <c:pt idx="1">
                  <c:v>4.65E-2</c:v>
                </c:pt>
                <c:pt idx="2">
                  <c:v>9.0899999999999995E-2</c:v>
                </c:pt>
              </c:numCache>
            </c:numRef>
          </c:val>
          <c:extLst>
            <c:ext xmlns:c16="http://schemas.microsoft.com/office/drawing/2014/chart" uri="{C3380CC4-5D6E-409C-BE32-E72D297353CC}">
              <c16:uniqueId val="{00000004-2793-4466-B801-40D14BD15F7E}"/>
            </c:ext>
          </c:extLst>
        </c:ser>
        <c:ser>
          <c:idx val="5"/>
          <c:order val="5"/>
          <c:tx>
            <c:strRef>
              <c:f>OverAllbyEthnicity!$A$10</c:f>
              <c:strCache>
                <c:ptCount val="1"/>
                <c:pt idx="0">
                  <c:v>W/WE/WF/WP</c:v>
                </c:pt>
              </c:strCache>
            </c:strRef>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cat>
            <c:strRef>
              <c:f>OverAllbyEthnicity!$AA$4:$AC$4</c:f>
              <c:strCache>
                <c:ptCount val="3"/>
                <c:pt idx="0">
                  <c:v>A</c:v>
                </c:pt>
                <c:pt idx="1">
                  <c:v>B</c:v>
                </c:pt>
                <c:pt idx="2">
                  <c:v>C</c:v>
                </c:pt>
              </c:strCache>
            </c:strRef>
          </c:cat>
          <c:val>
            <c:numRef>
              <c:f>OverAllbyEthnicity!$AA$10:$AC$10</c:f>
              <c:numCache>
                <c:formatCode>0.00%</c:formatCode>
                <c:ptCount val="3"/>
                <c:pt idx="0">
                  <c:v>0.1333</c:v>
                </c:pt>
                <c:pt idx="1">
                  <c:v>0.25580000000000003</c:v>
                </c:pt>
                <c:pt idx="2">
                  <c:v>0.33329999999999999</c:v>
                </c:pt>
              </c:numCache>
            </c:numRef>
          </c:val>
          <c:extLst>
            <c:ext xmlns:c16="http://schemas.microsoft.com/office/drawing/2014/chart" uri="{C3380CC4-5D6E-409C-BE32-E72D297353CC}">
              <c16:uniqueId val="{00000005-2793-4466-B801-40D14BD15F7E}"/>
            </c:ext>
          </c:extLst>
        </c:ser>
        <c:dLbls>
          <c:showLegendKey val="0"/>
          <c:showVal val="0"/>
          <c:showCatName val="0"/>
          <c:showSerName val="0"/>
          <c:showPercent val="0"/>
          <c:showBubbleSize val="0"/>
        </c:dLbls>
        <c:gapWidth val="65"/>
        <c:shape val="box"/>
        <c:axId val="1232893359"/>
        <c:axId val="1232895439"/>
        <c:axId val="0"/>
      </c:bar3DChart>
      <c:catAx>
        <c:axId val="1232893359"/>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Grade in First Course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232895439"/>
        <c:crosses val="autoZero"/>
        <c:auto val="1"/>
        <c:lblAlgn val="ctr"/>
        <c:lblOffset val="100"/>
        <c:noMultiLvlLbl val="0"/>
      </c:catAx>
      <c:valAx>
        <c:axId val="1232895439"/>
        <c:scaling>
          <c:orientation val="minMax"/>
          <c:max val="0.70000000000000007"/>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Percentage</a:t>
                </a:r>
                <a:r>
                  <a:rPr lang="en-US" baseline="0"/>
                  <a:t> of Students</a:t>
                </a:r>
                <a:endParaRPr lang="en-US"/>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232893359"/>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0.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1.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2.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3.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4.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5.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6.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0.03958</cdr:x>
      <cdr:y>0.8125</cdr:y>
    </cdr:from>
    <cdr:to>
      <cdr:x>0.23958</cdr:x>
      <cdr:y>0.92014</cdr:y>
    </cdr:to>
    <cdr:sp macro="" textlink="">
      <cdr:nvSpPr>
        <cdr:cNvPr id="2" name="TextBox 1">
          <a:extLst xmlns:a="http://schemas.openxmlformats.org/drawingml/2006/main">
            <a:ext uri="{FF2B5EF4-FFF2-40B4-BE49-F238E27FC236}">
              <a16:creationId xmlns:a16="http://schemas.microsoft.com/office/drawing/2014/main" id="{6A5CEA32-1F6E-4036-A355-A443D2F7A129}"/>
            </a:ext>
          </a:extLst>
        </cdr:cNvPr>
        <cdr:cNvSpPr txBox="1"/>
      </cdr:nvSpPr>
      <cdr:spPr>
        <a:xfrm xmlns:a="http://schemas.openxmlformats.org/drawingml/2006/main">
          <a:off x="180975" y="2228849"/>
          <a:ext cx="914400" cy="2952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100" b="1"/>
            <a:t>N = 4456</a:t>
          </a:r>
        </a:p>
      </cdr:txBody>
    </cdr:sp>
  </cdr:relSizeAnchor>
</c:userShapes>
</file>

<file path=ppt/drawings/drawing10.xml><?xml version="1.0" encoding="utf-8"?>
<c:userShapes xmlns:c="http://schemas.openxmlformats.org/drawingml/2006/chart">
  <cdr:relSizeAnchor xmlns:cdr="http://schemas.openxmlformats.org/drawingml/2006/chartDrawing">
    <cdr:from>
      <cdr:x>0.03958</cdr:x>
      <cdr:y>0.8125</cdr:y>
    </cdr:from>
    <cdr:to>
      <cdr:x>0.23958</cdr:x>
      <cdr:y>0.92014</cdr:y>
    </cdr:to>
    <cdr:sp macro="" textlink="">
      <cdr:nvSpPr>
        <cdr:cNvPr id="2" name="TextBox 1">
          <a:extLst xmlns:a="http://schemas.openxmlformats.org/drawingml/2006/main">
            <a:ext uri="{FF2B5EF4-FFF2-40B4-BE49-F238E27FC236}">
              <a16:creationId xmlns:a16="http://schemas.microsoft.com/office/drawing/2014/main" id="{6A5CEA32-1F6E-4036-A355-A443D2F7A129}"/>
            </a:ext>
          </a:extLst>
        </cdr:cNvPr>
        <cdr:cNvSpPr txBox="1"/>
      </cdr:nvSpPr>
      <cdr:spPr>
        <a:xfrm xmlns:a="http://schemas.openxmlformats.org/drawingml/2006/main">
          <a:off x="180975" y="2228849"/>
          <a:ext cx="914400" cy="2952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100" b="1" dirty="0"/>
            <a:t>N = 502</a:t>
          </a:r>
        </a:p>
      </cdr:txBody>
    </cdr:sp>
  </cdr:relSizeAnchor>
</c:userShapes>
</file>

<file path=ppt/drawings/drawing11.xml><?xml version="1.0" encoding="utf-8"?>
<c:userShapes xmlns:c="http://schemas.openxmlformats.org/drawingml/2006/chart">
  <cdr:relSizeAnchor xmlns:cdr="http://schemas.openxmlformats.org/drawingml/2006/chartDrawing">
    <cdr:from>
      <cdr:x>0.03958</cdr:x>
      <cdr:y>0.8125</cdr:y>
    </cdr:from>
    <cdr:to>
      <cdr:x>0.23958</cdr:x>
      <cdr:y>0.92014</cdr:y>
    </cdr:to>
    <cdr:sp macro="" textlink="">
      <cdr:nvSpPr>
        <cdr:cNvPr id="2" name="TextBox 1">
          <a:extLst xmlns:a="http://schemas.openxmlformats.org/drawingml/2006/main">
            <a:ext uri="{FF2B5EF4-FFF2-40B4-BE49-F238E27FC236}">
              <a16:creationId xmlns:a16="http://schemas.microsoft.com/office/drawing/2014/main" id="{6A5CEA32-1F6E-4036-A355-A443D2F7A129}"/>
            </a:ext>
          </a:extLst>
        </cdr:cNvPr>
        <cdr:cNvSpPr txBox="1"/>
      </cdr:nvSpPr>
      <cdr:spPr>
        <a:xfrm xmlns:a="http://schemas.openxmlformats.org/drawingml/2006/main">
          <a:off x="180975" y="2228849"/>
          <a:ext cx="914400" cy="2952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100" b="1"/>
            <a:t>N = 178</a:t>
          </a:r>
        </a:p>
      </cdr:txBody>
    </cdr:sp>
  </cdr:relSizeAnchor>
</c:userShapes>
</file>

<file path=ppt/drawings/drawing12.xml><?xml version="1.0" encoding="utf-8"?>
<c:userShapes xmlns:c="http://schemas.openxmlformats.org/drawingml/2006/chart">
  <cdr:relSizeAnchor xmlns:cdr="http://schemas.openxmlformats.org/drawingml/2006/chartDrawing">
    <cdr:from>
      <cdr:x>0.03958</cdr:x>
      <cdr:y>0.8125</cdr:y>
    </cdr:from>
    <cdr:to>
      <cdr:x>0.23958</cdr:x>
      <cdr:y>0.92014</cdr:y>
    </cdr:to>
    <cdr:sp macro="" textlink="">
      <cdr:nvSpPr>
        <cdr:cNvPr id="2" name="TextBox 1">
          <a:extLst xmlns:a="http://schemas.openxmlformats.org/drawingml/2006/main">
            <a:ext uri="{FF2B5EF4-FFF2-40B4-BE49-F238E27FC236}">
              <a16:creationId xmlns:a16="http://schemas.microsoft.com/office/drawing/2014/main" id="{6A5CEA32-1F6E-4036-A355-A443D2F7A129}"/>
            </a:ext>
          </a:extLst>
        </cdr:cNvPr>
        <cdr:cNvSpPr txBox="1"/>
      </cdr:nvSpPr>
      <cdr:spPr>
        <a:xfrm xmlns:a="http://schemas.openxmlformats.org/drawingml/2006/main">
          <a:off x="180975" y="2228849"/>
          <a:ext cx="914400" cy="2952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100" b="1"/>
            <a:t>N = 226</a:t>
          </a:r>
        </a:p>
      </cdr:txBody>
    </cdr:sp>
  </cdr:relSizeAnchor>
</c:userShapes>
</file>

<file path=ppt/drawings/drawing13.xml><?xml version="1.0" encoding="utf-8"?>
<c:userShapes xmlns:c="http://schemas.openxmlformats.org/drawingml/2006/chart">
  <cdr:relSizeAnchor xmlns:cdr="http://schemas.openxmlformats.org/drawingml/2006/chartDrawing">
    <cdr:from>
      <cdr:x>0.03958</cdr:x>
      <cdr:y>0.8125</cdr:y>
    </cdr:from>
    <cdr:to>
      <cdr:x>0.23958</cdr:x>
      <cdr:y>0.92014</cdr:y>
    </cdr:to>
    <cdr:sp macro="" textlink="">
      <cdr:nvSpPr>
        <cdr:cNvPr id="2" name="TextBox 1">
          <a:extLst xmlns:a="http://schemas.openxmlformats.org/drawingml/2006/main">
            <a:ext uri="{FF2B5EF4-FFF2-40B4-BE49-F238E27FC236}">
              <a16:creationId xmlns:a16="http://schemas.microsoft.com/office/drawing/2014/main" id="{6A5CEA32-1F6E-4036-A355-A443D2F7A129}"/>
            </a:ext>
          </a:extLst>
        </cdr:cNvPr>
        <cdr:cNvSpPr txBox="1"/>
      </cdr:nvSpPr>
      <cdr:spPr>
        <a:xfrm xmlns:a="http://schemas.openxmlformats.org/drawingml/2006/main">
          <a:off x="180975" y="2228849"/>
          <a:ext cx="914400" cy="2952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100" b="1"/>
            <a:t>N = 320</a:t>
          </a:r>
        </a:p>
      </cdr:txBody>
    </cdr:sp>
  </cdr:relSizeAnchor>
</c:userShapes>
</file>

<file path=ppt/drawings/drawing14.xml><?xml version="1.0" encoding="utf-8"?>
<c:userShapes xmlns:c="http://schemas.openxmlformats.org/drawingml/2006/chart">
  <cdr:relSizeAnchor xmlns:cdr="http://schemas.openxmlformats.org/drawingml/2006/chartDrawing">
    <cdr:from>
      <cdr:x>0.03958</cdr:x>
      <cdr:y>0.8125</cdr:y>
    </cdr:from>
    <cdr:to>
      <cdr:x>0.23958</cdr:x>
      <cdr:y>0.92014</cdr:y>
    </cdr:to>
    <cdr:sp macro="" textlink="">
      <cdr:nvSpPr>
        <cdr:cNvPr id="2" name="TextBox 1">
          <a:extLst xmlns:a="http://schemas.openxmlformats.org/drawingml/2006/main">
            <a:ext uri="{FF2B5EF4-FFF2-40B4-BE49-F238E27FC236}">
              <a16:creationId xmlns:a16="http://schemas.microsoft.com/office/drawing/2014/main" id="{6A5CEA32-1F6E-4036-A355-A443D2F7A129}"/>
            </a:ext>
          </a:extLst>
        </cdr:cNvPr>
        <cdr:cNvSpPr txBox="1"/>
      </cdr:nvSpPr>
      <cdr:spPr>
        <a:xfrm xmlns:a="http://schemas.openxmlformats.org/drawingml/2006/main">
          <a:off x="180975" y="2228849"/>
          <a:ext cx="914400" cy="2952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100" b="1"/>
            <a:t>N = 123</a:t>
          </a:r>
        </a:p>
      </cdr:txBody>
    </cdr:sp>
  </cdr:relSizeAnchor>
</c:userShapes>
</file>

<file path=ppt/drawings/drawing15.xml><?xml version="1.0" encoding="utf-8"?>
<c:userShapes xmlns:c="http://schemas.openxmlformats.org/drawingml/2006/chart">
  <cdr:relSizeAnchor xmlns:cdr="http://schemas.openxmlformats.org/drawingml/2006/chartDrawing">
    <cdr:from>
      <cdr:x>0.03958</cdr:x>
      <cdr:y>0.8125</cdr:y>
    </cdr:from>
    <cdr:to>
      <cdr:x>0.23958</cdr:x>
      <cdr:y>0.92014</cdr:y>
    </cdr:to>
    <cdr:sp macro="" textlink="">
      <cdr:nvSpPr>
        <cdr:cNvPr id="2" name="TextBox 1">
          <a:extLst xmlns:a="http://schemas.openxmlformats.org/drawingml/2006/main">
            <a:ext uri="{FF2B5EF4-FFF2-40B4-BE49-F238E27FC236}">
              <a16:creationId xmlns:a16="http://schemas.microsoft.com/office/drawing/2014/main" id="{6A5CEA32-1F6E-4036-A355-A443D2F7A129}"/>
            </a:ext>
          </a:extLst>
        </cdr:cNvPr>
        <cdr:cNvSpPr txBox="1"/>
      </cdr:nvSpPr>
      <cdr:spPr>
        <a:xfrm xmlns:a="http://schemas.openxmlformats.org/drawingml/2006/main">
          <a:off x="180975" y="2228849"/>
          <a:ext cx="914400" cy="2952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100" b="1"/>
            <a:t>N = 2924</a:t>
          </a:r>
        </a:p>
      </cdr:txBody>
    </cdr:sp>
  </cdr:relSizeAnchor>
</c:userShapes>
</file>

<file path=ppt/drawings/drawing2.xml><?xml version="1.0" encoding="utf-8"?>
<c:userShapes xmlns:c="http://schemas.openxmlformats.org/drawingml/2006/chart">
  <cdr:relSizeAnchor xmlns:cdr="http://schemas.openxmlformats.org/drawingml/2006/chartDrawing">
    <cdr:from>
      <cdr:x>0.03958</cdr:x>
      <cdr:y>0.8125</cdr:y>
    </cdr:from>
    <cdr:to>
      <cdr:x>0.23958</cdr:x>
      <cdr:y>0.92014</cdr:y>
    </cdr:to>
    <cdr:sp macro="" textlink="">
      <cdr:nvSpPr>
        <cdr:cNvPr id="2" name="TextBox 1">
          <a:extLst xmlns:a="http://schemas.openxmlformats.org/drawingml/2006/main">
            <a:ext uri="{FF2B5EF4-FFF2-40B4-BE49-F238E27FC236}">
              <a16:creationId xmlns:a16="http://schemas.microsoft.com/office/drawing/2014/main" id="{6A5CEA32-1F6E-4036-A355-A443D2F7A129}"/>
            </a:ext>
          </a:extLst>
        </cdr:cNvPr>
        <cdr:cNvSpPr txBox="1"/>
      </cdr:nvSpPr>
      <cdr:spPr>
        <a:xfrm xmlns:a="http://schemas.openxmlformats.org/drawingml/2006/main">
          <a:off x="180975" y="2228849"/>
          <a:ext cx="914400" cy="2952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100" b="1"/>
            <a:t>N = 3446</a:t>
          </a:r>
        </a:p>
      </cdr:txBody>
    </cdr:sp>
  </cdr:relSizeAnchor>
</c:userShapes>
</file>

<file path=ppt/drawings/drawing3.xml><?xml version="1.0" encoding="utf-8"?>
<c:userShapes xmlns:c="http://schemas.openxmlformats.org/drawingml/2006/chart">
  <cdr:relSizeAnchor xmlns:cdr="http://schemas.openxmlformats.org/drawingml/2006/chartDrawing">
    <cdr:from>
      <cdr:x>0.03958</cdr:x>
      <cdr:y>0.8125</cdr:y>
    </cdr:from>
    <cdr:to>
      <cdr:x>0.23958</cdr:x>
      <cdr:y>0.92014</cdr:y>
    </cdr:to>
    <cdr:sp macro="" textlink="">
      <cdr:nvSpPr>
        <cdr:cNvPr id="2" name="TextBox 1">
          <a:extLst xmlns:a="http://schemas.openxmlformats.org/drawingml/2006/main">
            <a:ext uri="{FF2B5EF4-FFF2-40B4-BE49-F238E27FC236}">
              <a16:creationId xmlns:a16="http://schemas.microsoft.com/office/drawing/2014/main" id="{6A5CEA32-1F6E-4036-A355-A443D2F7A129}"/>
            </a:ext>
          </a:extLst>
        </cdr:cNvPr>
        <cdr:cNvSpPr txBox="1"/>
      </cdr:nvSpPr>
      <cdr:spPr>
        <a:xfrm xmlns:a="http://schemas.openxmlformats.org/drawingml/2006/main">
          <a:off x="180975" y="2228849"/>
          <a:ext cx="914400" cy="2952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100" b="1"/>
            <a:t>N = 654</a:t>
          </a:r>
        </a:p>
      </cdr:txBody>
    </cdr:sp>
  </cdr:relSizeAnchor>
</c:userShapes>
</file>

<file path=ppt/drawings/drawing4.xml><?xml version="1.0" encoding="utf-8"?>
<c:userShapes xmlns:c="http://schemas.openxmlformats.org/drawingml/2006/chart">
  <cdr:relSizeAnchor xmlns:cdr="http://schemas.openxmlformats.org/drawingml/2006/chartDrawing">
    <cdr:from>
      <cdr:x>0.03958</cdr:x>
      <cdr:y>0.8125</cdr:y>
    </cdr:from>
    <cdr:to>
      <cdr:x>0.23958</cdr:x>
      <cdr:y>0.92014</cdr:y>
    </cdr:to>
    <cdr:sp macro="" textlink="">
      <cdr:nvSpPr>
        <cdr:cNvPr id="2" name="TextBox 1">
          <a:extLst xmlns:a="http://schemas.openxmlformats.org/drawingml/2006/main">
            <a:ext uri="{FF2B5EF4-FFF2-40B4-BE49-F238E27FC236}">
              <a16:creationId xmlns:a16="http://schemas.microsoft.com/office/drawing/2014/main" id="{6A5CEA32-1F6E-4036-A355-A443D2F7A129}"/>
            </a:ext>
          </a:extLst>
        </cdr:cNvPr>
        <cdr:cNvSpPr txBox="1"/>
      </cdr:nvSpPr>
      <cdr:spPr>
        <a:xfrm xmlns:a="http://schemas.openxmlformats.org/drawingml/2006/main">
          <a:off x="180975" y="2228849"/>
          <a:ext cx="914400" cy="2952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100" b="1"/>
            <a:t>N = 356</a:t>
          </a:r>
        </a:p>
      </cdr:txBody>
    </cdr:sp>
  </cdr:relSizeAnchor>
</c:userShapes>
</file>

<file path=ppt/drawings/drawing5.xml><?xml version="1.0" encoding="utf-8"?>
<c:userShapes xmlns:c="http://schemas.openxmlformats.org/drawingml/2006/chart">
  <cdr:relSizeAnchor xmlns:cdr="http://schemas.openxmlformats.org/drawingml/2006/chartDrawing">
    <cdr:from>
      <cdr:x>0.03958</cdr:x>
      <cdr:y>0.8125</cdr:y>
    </cdr:from>
    <cdr:to>
      <cdr:x>0.23958</cdr:x>
      <cdr:y>0.92014</cdr:y>
    </cdr:to>
    <cdr:sp macro="" textlink="">
      <cdr:nvSpPr>
        <cdr:cNvPr id="2" name="TextBox 1">
          <a:extLst xmlns:a="http://schemas.openxmlformats.org/drawingml/2006/main">
            <a:ext uri="{FF2B5EF4-FFF2-40B4-BE49-F238E27FC236}">
              <a16:creationId xmlns:a16="http://schemas.microsoft.com/office/drawing/2014/main" id="{6A5CEA32-1F6E-4036-A355-A443D2F7A129}"/>
            </a:ext>
          </a:extLst>
        </cdr:cNvPr>
        <cdr:cNvSpPr txBox="1"/>
      </cdr:nvSpPr>
      <cdr:spPr>
        <a:xfrm xmlns:a="http://schemas.openxmlformats.org/drawingml/2006/main">
          <a:off x="180975" y="2228849"/>
          <a:ext cx="914400" cy="2952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100" b="1"/>
            <a:t>N = 2346</a:t>
          </a:r>
        </a:p>
      </cdr:txBody>
    </cdr:sp>
  </cdr:relSizeAnchor>
</c:userShapes>
</file>

<file path=ppt/drawings/drawing6.xml><?xml version="1.0" encoding="utf-8"?>
<c:userShapes xmlns:c="http://schemas.openxmlformats.org/drawingml/2006/chart">
  <cdr:relSizeAnchor xmlns:cdr="http://schemas.openxmlformats.org/drawingml/2006/chartDrawing">
    <cdr:from>
      <cdr:x>0.03958</cdr:x>
      <cdr:y>0.8125</cdr:y>
    </cdr:from>
    <cdr:to>
      <cdr:x>0.23958</cdr:x>
      <cdr:y>0.92014</cdr:y>
    </cdr:to>
    <cdr:sp macro="" textlink="">
      <cdr:nvSpPr>
        <cdr:cNvPr id="2" name="TextBox 1">
          <a:extLst xmlns:a="http://schemas.openxmlformats.org/drawingml/2006/main">
            <a:ext uri="{FF2B5EF4-FFF2-40B4-BE49-F238E27FC236}">
              <a16:creationId xmlns:a16="http://schemas.microsoft.com/office/drawing/2014/main" id="{6A5CEA32-1F6E-4036-A355-A443D2F7A129}"/>
            </a:ext>
          </a:extLst>
        </cdr:cNvPr>
        <cdr:cNvSpPr txBox="1"/>
      </cdr:nvSpPr>
      <cdr:spPr>
        <a:xfrm xmlns:a="http://schemas.openxmlformats.org/drawingml/2006/main">
          <a:off x="180975" y="2228849"/>
          <a:ext cx="914400" cy="2952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100" b="1"/>
            <a:t>N = 479</a:t>
          </a:r>
        </a:p>
      </cdr:txBody>
    </cdr:sp>
  </cdr:relSizeAnchor>
</c:userShapes>
</file>

<file path=ppt/drawings/drawing7.xml><?xml version="1.0" encoding="utf-8"?>
<c:userShapes xmlns:c="http://schemas.openxmlformats.org/drawingml/2006/chart">
  <cdr:relSizeAnchor xmlns:cdr="http://schemas.openxmlformats.org/drawingml/2006/chartDrawing">
    <cdr:from>
      <cdr:x>0.03958</cdr:x>
      <cdr:y>0.8125</cdr:y>
    </cdr:from>
    <cdr:to>
      <cdr:x>0.23958</cdr:x>
      <cdr:y>0.92014</cdr:y>
    </cdr:to>
    <cdr:sp macro="" textlink="">
      <cdr:nvSpPr>
        <cdr:cNvPr id="2" name="TextBox 1">
          <a:extLst xmlns:a="http://schemas.openxmlformats.org/drawingml/2006/main">
            <a:ext uri="{FF2B5EF4-FFF2-40B4-BE49-F238E27FC236}">
              <a16:creationId xmlns:a16="http://schemas.microsoft.com/office/drawing/2014/main" id="{6A5CEA32-1F6E-4036-A355-A443D2F7A129}"/>
            </a:ext>
          </a:extLst>
        </cdr:cNvPr>
        <cdr:cNvSpPr txBox="1"/>
      </cdr:nvSpPr>
      <cdr:spPr>
        <a:xfrm xmlns:a="http://schemas.openxmlformats.org/drawingml/2006/main">
          <a:off x="180975" y="2228849"/>
          <a:ext cx="914400" cy="2952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100" b="1"/>
            <a:t>N = 505</a:t>
          </a:r>
        </a:p>
      </cdr:txBody>
    </cdr:sp>
  </cdr:relSizeAnchor>
</c:userShapes>
</file>

<file path=ppt/drawings/drawing8.xml><?xml version="1.0" encoding="utf-8"?>
<c:userShapes xmlns:c="http://schemas.openxmlformats.org/drawingml/2006/chart">
  <cdr:relSizeAnchor xmlns:cdr="http://schemas.openxmlformats.org/drawingml/2006/chartDrawing">
    <cdr:from>
      <cdr:x>0.03958</cdr:x>
      <cdr:y>0.8125</cdr:y>
    </cdr:from>
    <cdr:to>
      <cdr:x>0.23958</cdr:x>
      <cdr:y>0.92014</cdr:y>
    </cdr:to>
    <cdr:sp macro="" textlink="">
      <cdr:nvSpPr>
        <cdr:cNvPr id="2" name="TextBox 1">
          <a:extLst xmlns:a="http://schemas.openxmlformats.org/drawingml/2006/main">
            <a:ext uri="{FF2B5EF4-FFF2-40B4-BE49-F238E27FC236}">
              <a16:creationId xmlns:a16="http://schemas.microsoft.com/office/drawing/2014/main" id="{6A5CEA32-1F6E-4036-A355-A443D2F7A129}"/>
            </a:ext>
          </a:extLst>
        </cdr:cNvPr>
        <cdr:cNvSpPr txBox="1"/>
      </cdr:nvSpPr>
      <cdr:spPr>
        <a:xfrm xmlns:a="http://schemas.openxmlformats.org/drawingml/2006/main">
          <a:off x="180975" y="2228849"/>
          <a:ext cx="914400" cy="2952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100" b="1"/>
            <a:t>N = 505</a:t>
          </a:r>
        </a:p>
      </cdr:txBody>
    </cdr:sp>
  </cdr:relSizeAnchor>
</c:userShapes>
</file>

<file path=ppt/drawings/drawing9.xml><?xml version="1.0" encoding="utf-8"?>
<c:userShapes xmlns:c="http://schemas.openxmlformats.org/drawingml/2006/chart">
  <cdr:relSizeAnchor xmlns:cdr="http://schemas.openxmlformats.org/drawingml/2006/chartDrawing">
    <cdr:from>
      <cdr:x>0.03958</cdr:x>
      <cdr:y>0.8125</cdr:y>
    </cdr:from>
    <cdr:to>
      <cdr:x>0.23958</cdr:x>
      <cdr:y>0.92014</cdr:y>
    </cdr:to>
    <cdr:sp macro="" textlink="">
      <cdr:nvSpPr>
        <cdr:cNvPr id="2" name="TextBox 1">
          <a:extLst xmlns:a="http://schemas.openxmlformats.org/drawingml/2006/main">
            <a:ext uri="{FF2B5EF4-FFF2-40B4-BE49-F238E27FC236}">
              <a16:creationId xmlns:a16="http://schemas.microsoft.com/office/drawing/2014/main" id="{6A5CEA32-1F6E-4036-A355-A443D2F7A129}"/>
            </a:ext>
          </a:extLst>
        </cdr:cNvPr>
        <cdr:cNvSpPr txBox="1"/>
      </cdr:nvSpPr>
      <cdr:spPr>
        <a:xfrm xmlns:a="http://schemas.openxmlformats.org/drawingml/2006/main">
          <a:off x="180975" y="2228849"/>
          <a:ext cx="914400" cy="2952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100" b="1"/>
            <a:t>N = 121</a:t>
          </a:r>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BBB42-AB3C-46BA-A1FF-894F36E14B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408DBE-0B7D-4A25-B96E-19DFD04A5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A96941-F819-4855-A2E6-06025C3ACCAE}"/>
              </a:ext>
            </a:extLst>
          </p:cNvPr>
          <p:cNvSpPr>
            <a:spLocks noGrp="1"/>
          </p:cNvSpPr>
          <p:nvPr>
            <p:ph type="dt" sz="half" idx="10"/>
          </p:nvPr>
        </p:nvSpPr>
        <p:spPr/>
        <p:txBody>
          <a:bodyPr/>
          <a:lstStyle/>
          <a:p>
            <a:fld id="{3324F971-D595-418C-8703-0144387598D6}" type="datetimeFigureOut">
              <a:rPr lang="en-US" smtClean="0"/>
              <a:t>1/31/2023</a:t>
            </a:fld>
            <a:endParaRPr lang="en-US"/>
          </a:p>
        </p:txBody>
      </p:sp>
      <p:sp>
        <p:nvSpPr>
          <p:cNvPr id="5" name="Footer Placeholder 4">
            <a:extLst>
              <a:ext uri="{FF2B5EF4-FFF2-40B4-BE49-F238E27FC236}">
                <a16:creationId xmlns:a16="http://schemas.microsoft.com/office/drawing/2014/main" id="{09466D8E-AAB5-4EF9-8128-6E6AF2854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69F974-0CE1-41DB-BCCC-BF2F04C4E430}"/>
              </a:ext>
            </a:extLst>
          </p:cNvPr>
          <p:cNvSpPr>
            <a:spLocks noGrp="1"/>
          </p:cNvSpPr>
          <p:nvPr>
            <p:ph type="sldNum" sz="quarter" idx="12"/>
          </p:nvPr>
        </p:nvSpPr>
        <p:spPr/>
        <p:txBody>
          <a:bodyPr/>
          <a:lstStyle/>
          <a:p>
            <a:fld id="{46731D67-E810-4365-98CC-D19B212A306C}" type="slidenum">
              <a:rPr lang="en-US" smtClean="0"/>
              <a:t>‹#›</a:t>
            </a:fld>
            <a:endParaRPr lang="en-US"/>
          </a:p>
        </p:txBody>
      </p:sp>
    </p:spTree>
    <p:extLst>
      <p:ext uri="{BB962C8B-B14F-4D97-AF65-F5344CB8AC3E}">
        <p14:creationId xmlns:p14="http://schemas.microsoft.com/office/powerpoint/2010/main" val="1060564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B0F6A-6A00-4E6A-91D4-7D7772C265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BDB99-3EA4-40FF-BE1F-A45F33E1BC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9DFAC-EFD5-460C-9317-B26BCDA0B8C5}"/>
              </a:ext>
            </a:extLst>
          </p:cNvPr>
          <p:cNvSpPr>
            <a:spLocks noGrp="1"/>
          </p:cNvSpPr>
          <p:nvPr>
            <p:ph type="dt" sz="half" idx="10"/>
          </p:nvPr>
        </p:nvSpPr>
        <p:spPr/>
        <p:txBody>
          <a:bodyPr/>
          <a:lstStyle/>
          <a:p>
            <a:fld id="{3324F971-D595-418C-8703-0144387598D6}" type="datetimeFigureOut">
              <a:rPr lang="en-US" smtClean="0"/>
              <a:t>1/31/2023</a:t>
            </a:fld>
            <a:endParaRPr lang="en-US"/>
          </a:p>
        </p:txBody>
      </p:sp>
      <p:sp>
        <p:nvSpPr>
          <p:cNvPr id="5" name="Footer Placeholder 4">
            <a:extLst>
              <a:ext uri="{FF2B5EF4-FFF2-40B4-BE49-F238E27FC236}">
                <a16:creationId xmlns:a16="http://schemas.microsoft.com/office/drawing/2014/main" id="{52FE9E03-F108-4E84-9978-5AC3CB65C4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5DB94A-651D-446C-BAB3-F58CA4990367}"/>
              </a:ext>
            </a:extLst>
          </p:cNvPr>
          <p:cNvSpPr>
            <a:spLocks noGrp="1"/>
          </p:cNvSpPr>
          <p:nvPr>
            <p:ph type="sldNum" sz="quarter" idx="12"/>
          </p:nvPr>
        </p:nvSpPr>
        <p:spPr/>
        <p:txBody>
          <a:bodyPr/>
          <a:lstStyle/>
          <a:p>
            <a:fld id="{46731D67-E810-4365-98CC-D19B212A306C}" type="slidenum">
              <a:rPr lang="en-US" smtClean="0"/>
              <a:t>‹#›</a:t>
            </a:fld>
            <a:endParaRPr lang="en-US"/>
          </a:p>
        </p:txBody>
      </p:sp>
    </p:spTree>
    <p:extLst>
      <p:ext uri="{BB962C8B-B14F-4D97-AF65-F5344CB8AC3E}">
        <p14:creationId xmlns:p14="http://schemas.microsoft.com/office/powerpoint/2010/main" val="937120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AF21E5-E5A9-480E-B0CD-923CEF8562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638011-38D3-46D1-86A3-521D28D8DA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1A81AA-0F59-4627-8CEB-C39C94F71475}"/>
              </a:ext>
            </a:extLst>
          </p:cNvPr>
          <p:cNvSpPr>
            <a:spLocks noGrp="1"/>
          </p:cNvSpPr>
          <p:nvPr>
            <p:ph type="dt" sz="half" idx="10"/>
          </p:nvPr>
        </p:nvSpPr>
        <p:spPr/>
        <p:txBody>
          <a:bodyPr/>
          <a:lstStyle/>
          <a:p>
            <a:fld id="{3324F971-D595-418C-8703-0144387598D6}" type="datetimeFigureOut">
              <a:rPr lang="en-US" smtClean="0"/>
              <a:t>1/31/2023</a:t>
            </a:fld>
            <a:endParaRPr lang="en-US"/>
          </a:p>
        </p:txBody>
      </p:sp>
      <p:sp>
        <p:nvSpPr>
          <p:cNvPr id="5" name="Footer Placeholder 4">
            <a:extLst>
              <a:ext uri="{FF2B5EF4-FFF2-40B4-BE49-F238E27FC236}">
                <a16:creationId xmlns:a16="http://schemas.microsoft.com/office/drawing/2014/main" id="{270C6FF4-A03F-40DF-BD42-7F70200E0B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C61B46-D69A-4702-923C-7F1E51E33C8B}"/>
              </a:ext>
            </a:extLst>
          </p:cNvPr>
          <p:cNvSpPr>
            <a:spLocks noGrp="1"/>
          </p:cNvSpPr>
          <p:nvPr>
            <p:ph type="sldNum" sz="quarter" idx="12"/>
          </p:nvPr>
        </p:nvSpPr>
        <p:spPr/>
        <p:txBody>
          <a:bodyPr/>
          <a:lstStyle/>
          <a:p>
            <a:fld id="{46731D67-E810-4365-98CC-D19B212A306C}" type="slidenum">
              <a:rPr lang="en-US" smtClean="0"/>
              <a:t>‹#›</a:t>
            </a:fld>
            <a:endParaRPr lang="en-US"/>
          </a:p>
        </p:txBody>
      </p:sp>
    </p:spTree>
    <p:extLst>
      <p:ext uri="{BB962C8B-B14F-4D97-AF65-F5344CB8AC3E}">
        <p14:creationId xmlns:p14="http://schemas.microsoft.com/office/powerpoint/2010/main" val="6646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3EAEA-64A3-44AD-98D6-54EE714E1C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A132B5-2F40-4AC7-BB15-7B045F9ED1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0B464-4209-4F58-A2E7-67BA7E749B4F}"/>
              </a:ext>
            </a:extLst>
          </p:cNvPr>
          <p:cNvSpPr>
            <a:spLocks noGrp="1"/>
          </p:cNvSpPr>
          <p:nvPr>
            <p:ph type="dt" sz="half" idx="10"/>
          </p:nvPr>
        </p:nvSpPr>
        <p:spPr/>
        <p:txBody>
          <a:bodyPr/>
          <a:lstStyle/>
          <a:p>
            <a:fld id="{3324F971-D595-418C-8703-0144387598D6}" type="datetimeFigureOut">
              <a:rPr lang="en-US" smtClean="0"/>
              <a:t>1/31/2023</a:t>
            </a:fld>
            <a:endParaRPr lang="en-US"/>
          </a:p>
        </p:txBody>
      </p:sp>
      <p:sp>
        <p:nvSpPr>
          <p:cNvPr id="5" name="Footer Placeholder 4">
            <a:extLst>
              <a:ext uri="{FF2B5EF4-FFF2-40B4-BE49-F238E27FC236}">
                <a16:creationId xmlns:a16="http://schemas.microsoft.com/office/drawing/2014/main" id="{2DEA5111-01EF-4BF5-9B8B-5E84FD708D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65BBD-4BCE-40AE-85A9-78A768745530}"/>
              </a:ext>
            </a:extLst>
          </p:cNvPr>
          <p:cNvSpPr>
            <a:spLocks noGrp="1"/>
          </p:cNvSpPr>
          <p:nvPr>
            <p:ph type="sldNum" sz="quarter" idx="12"/>
          </p:nvPr>
        </p:nvSpPr>
        <p:spPr/>
        <p:txBody>
          <a:bodyPr/>
          <a:lstStyle/>
          <a:p>
            <a:fld id="{46731D67-E810-4365-98CC-D19B212A306C}" type="slidenum">
              <a:rPr lang="en-US" smtClean="0"/>
              <a:t>‹#›</a:t>
            </a:fld>
            <a:endParaRPr lang="en-US"/>
          </a:p>
        </p:txBody>
      </p:sp>
    </p:spTree>
    <p:extLst>
      <p:ext uri="{BB962C8B-B14F-4D97-AF65-F5344CB8AC3E}">
        <p14:creationId xmlns:p14="http://schemas.microsoft.com/office/powerpoint/2010/main" val="2819909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F43F-DB4E-4115-A30D-D6A32EA004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411318-58E3-434E-A083-0DBE1F9CFC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BCF29B-E345-49B1-A8BD-8C11234F6CF8}"/>
              </a:ext>
            </a:extLst>
          </p:cNvPr>
          <p:cNvSpPr>
            <a:spLocks noGrp="1"/>
          </p:cNvSpPr>
          <p:nvPr>
            <p:ph type="dt" sz="half" idx="10"/>
          </p:nvPr>
        </p:nvSpPr>
        <p:spPr/>
        <p:txBody>
          <a:bodyPr/>
          <a:lstStyle/>
          <a:p>
            <a:fld id="{3324F971-D595-418C-8703-0144387598D6}" type="datetimeFigureOut">
              <a:rPr lang="en-US" smtClean="0"/>
              <a:t>1/31/2023</a:t>
            </a:fld>
            <a:endParaRPr lang="en-US"/>
          </a:p>
        </p:txBody>
      </p:sp>
      <p:sp>
        <p:nvSpPr>
          <p:cNvPr id="5" name="Footer Placeholder 4">
            <a:extLst>
              <a:ext uri="{FF2B5EF4-FFF2-40B4-BE49-F238E27FC236}">
                <a16:creationId xmlns:a16="http://schemas.microsoft.com/office/drawing/2014/main" id="{A1455FD0-F2F5-4F2C-B0B8-B92C68DBF0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40CE77-F35C-493B-8EBE-0334B1024525}"/>
              </a:ext>
            </a:extLst>
          </p:cNvPr>
          <p:cNvSpPr>
            <a:spLocks noGrp="1"/>
          </p:cNvSpPr>
          <p:nvPr>
            <p:ph type="sldNum" sz="quarter" idx="12"/>
          </p:nvPr>
        </p:nvSpPr>
        <p:spPr/>
        <p:txBody>
          <a:bodyPr/>
          <a:lstStyle/>
          <a:p>
            <a:fld id="{46731D67-E810-4365-98CC-D19B212A306C}" type="slidenum">
              <a:rPr lang="en-US" smtClean="0"/>
              <a:t>‹#›</a:t>
            </a:fld>
            <a:endParaRPr lang="en-US"/>
          </a:p>
        </p:txBody>
      </p:sp>
    </p:spTree>
    <p:extLst>
      <p:ext uri="{BB962C8B-B14F-4D97-AF65-F5344CB8AC3E}">
        <p14:creationId xmlns:p14="http://schemas.microsoft.com/office/powerpoint/2010/main" val="1675584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47EF5-C044-4437-9696-D398A67BA9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2D361C-46DC-4220-88A2-20CB8A99D7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ED83D3-BF1F-4C72-B029-789D21874B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825D40-AAA0-4797-B0FD-2B044BE6986D}"/>
              </a:ext>
            </a:extLst>
          </p:cNvPr>
          <p:cNvSpPr>
            <a:spLocks noGrp="1"/>
          </p:cNvSpPr>
          <p:nvPr>
            <p:ph type="dt" sz="half" idx="10"/>
          </p:nvPr>
        </p:nvSpPr>
        <p:spPr/>
        <p:txBody>
          <a:bodyPr/>
          <a:lstStyle/>
          <a:p>
            <a:fld id="{3324F971-D595-418C-8703-0144387598D6}" type="datetimeFigureOut">
              <a:rPr lang="en-US" smtClean="0"/>
              <a:t>1/31/2023</a:t>
            </a:fld>
            <a:endParaRPr lang="en-US"/>
          </a:p>
        </p:txBody>
      </p:sp>
      <p:sp>
        <p:nvSpPr>
          <p:cNvPr id="6" name="Footer Placeholder 5">
            <a:extLst>
              <a:ext uri="{FF2B5EF4-FFF2-40B4-BE49-F238E27FC236}">
                <a16:creationId xmlns:a16="http://schemas.microsoft.com/office/drawing/2014/main" id="{90EC0F30-3AA4-440F-BE2D-24BE8885B1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D0767-A4B0-4AE2-986D-FCB87C4EBB34}"/>
              </a:ext>
            </a:extLst>
          </p:cNvPr>
          <p:cNvSpPr>
            <a:spLocks noGrp="1"/>
          </p:cNvSpPr>
          <p:nvPr>
            <p:ph type="sldNum" sz="quarter" idx="12"/>
          </p:nvPr>
        </p:nvSpPr>
        <p:spPr/>
        <p:txBody>
          <a:bodyPr/>
          <a:lstStyle/>
          <a:p>
            <a:fld id="{46731D67-E810-4365-98CC-D19B212A306C}" type="slidenum">
              <a:rPr lang="en-US" smtClean="0"/>
              <a:t>‹#›</a:t>
            </a:fld>
            <a:endParaRPr lang="en-US"/>
          </a:p>
        </p:txBody>
      </p:sp>
    </p:spTree>
    <p:extLst>
      <p:ext uri="{BB962C8B-B14F-4D97-AF65-F5344CB8AC3E}">
        <p14:creationId xmlns:p14="http://schemas.microsoft.com/office/powerpoint/2010/main" val="2034124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4BFFF-68F6-4339-9724-7AE06EDAC5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5403C1-EEA7-4F8D-89F9-954DFDA00E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51D760-91E2-4006-ACBB-B2C9C0B902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46DFB7-B797-4FD6-AA2D-912102B735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30985A-C3C3-4F11-A045-2F7CF93992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E66E62-EC3F-445E-A44C-C46F8296C660}"/>
              </a:ext>
            </a:extLst>
          </p:cNvPr>
          <p:cNvSpPr>
            <a:spLocks noGrp="1"/>
          </p:cNvSpPr>
          <p:nvPr>
            <p:ph type="dt" sz="half" idx="10"/>
          </p:nvPr>
        </p:nvSpPr>
        <p:spPr/>
        <p:txBody>
          <a:bodyPr/>
          <a:lstStyle/>
          <a:p>
            <a:fld id="{3324F971-D595-418C-8703-0144387598D6}" type="datetimeFigureOut">
              <a:rPr lang="en-US" smtClean="0"/>
              <a:t>1/31/2023</a:t>
            </a:fld>
            <a:endParaRPr lang="en-US"/>
          </a:p>
        </p:txBody>
      </p:sp>
      <p:sp>
        <p:nvSpPr>
          <p:cNvPr id="8" name="Footer Placeholder 7">
            <a:extLst>
              <a:ext uri="{FF2B5EF4-FFF2-40B4-BE49-F238E27FC236}">
                <a16:creationId xmlns:a16="http://schemas.microsoft.com/office/drawing/2014/main" id="{390A5FAD-ADB9-4712-8D3E-E6498BD275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507E8C-E68A-4AC6-841C-605841EB0FB1}"/>
              </a:ext>
            </a:extLst>
          </p:cNvPr>
          <p:cNvSpPr>
            <a:spLocks noGrp="1"/>
          </p:cNvSpPr>
          <p:nvPr>
            <p:ph type="sldNum" sz="quarter" idx="12"/>
          </p:nvPr>
        </p:nvSpPr>
        <p:spPr/>
        <p:txBody>
          <a:bodyPr/>
          <a:lstStyle/>
          <a:p>
            <a:fld id="{46731D67-E810-4365-98CC-D19B212A306C}" type="slidenum">
              <a:rPr lang="en-US" smtClean="0"/>
              <a:t>‹#›</a:t>
            </a:fld>
            <a:endParaRPr lang="en-US"/>
          </a:p>
        </p:txBody>
      </p:sp>
    </p:spTree>
    <p:extLst>
      <p:ext uri="{BB962C8B-B14F-4D97-AF65-F5344CB8AC3E}">
        <p14:creationId xmlns:p14="http://schemas.microsoft.com/office/powerpoint/2010/main" val="2245628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60939-01CC-43E1-AB0D-C72113C706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6037B4-B7E5-4A43-A0E9-D8FB315DEBD9}"/>
              </a:ext>
            </a:extLst>
          </p:cNvPr>
          <p:cNvSpPr>
            <a:spLocks noGrp="1"/>
          </p:cNvSpPr>
          <p:nvPr>
            <p:ph type="dt" sz="half" idx="10"/>
          </p:nvPr>
        </p:nvSpPr>
        <p:spPr/>
        <p:txBody>
          <a:bodyPr/>
          <a:lstStyle/>
          <a:p>
            <a:fld id="{3324F971-D595-418C-8703-0144387598D6}" type="datetimeFigureOut">
              <a:rPr lang="en-US" smtClean="0"/>
              <a:t>1/31/2023</a:t>
            </a:fld>
            <a:endParaRPr lang="en-US"/>
          </a:p>
        </p:txBody>
      </p:sp>
      <p:sp>
        <p:nvSpPr>
          <p:cNvPr id="4" name="Footer Placeholder 3">
            <a:extLst>
              <a:ext uri="{FF2B5EF4-FFF2-40B4-BE49-F238E27FC236}">
                <a16:creationId xmlns:a16="http://schemas.microsoft.com/office/drawing/2014/main" id="{B4D819CC-BDBC-4C3C-9D13-0C1F91A1B9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7F90D6-107B-41D6-B422-1E8133F87D49}"/>
              </a:ext>
            </a:extLst>
          </p:cNvPr>
          <p:cNvSpPr>
            <a:spLocks noGrp="1"/>
          </p:cNvSpPr>
          <p:nvPr>
            <p:ph type="sldNum" sz="quarter" idx="12"/>
          </p:nvPr>
        </p:nvSpPr>
        <p:spPr/>
        <p:txBody>
          <a:bodyPr/>
          <a:lstStyle/>
          <a:p>
            <a:fld id="{46731D67-E810-4365-98CC-D19B212A306C}" type="slidenum">
              <a:rPr lang="en-US" smtClean="0"/>
              <a:t>‹#›</a:t>
            </a:fld>
            <a:endParaRPr lang="en-US"/>
          </a:p>
        </p:txBody>
      </p:sp>
    </p:spTree>
    <p:extLst>
      <p:ext uri="{BB962C8B-B14F-4D97-AF65-F5344CB8AC3E}">
        <p14:creationId xmlns:p14="http://schemas.microsoft.com/office/powerpoint/2010/main" val="181318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86C92C-699B-4449-A120-C48BB425167C}"/>
              </a:ext>
            </a:extLst>
          </p:cNvPr>
          <p:cNvSpPr>
            <a:spLocks noGrp="1"/>
          </p:cNvSpPr>
          <p:nvPr>
            <p:ph type="dt" sz="half" idx="10"/>
          </p:nvPr>
        </p:nvSpPr>
        <p:spPr/>
        <p:txBody>
          <a:bodyPr/>
          <a:lstStyle/>
          <a:p>
            <a:fld id="{3324F971-D595-418C-8703-0144387598D6}" type="datetimeFigureOut">
              <a:rPr lang="en-US" smtClean="0"/>
              <a:t>1/31/2023</a:t>
            </a:fld>
            <a:endParaRPr lang="en-US"/>
          </a:p>
        </p:txBody>
      </p:sp>
      <p:sp>
        <p:nvSpPr>
          <p:cNvPr id="3" name="Footer Placeholder 2">
            <a:extLst>
              <a:ext uri="{FF2B5EF4-FFF2-40B4-BE49-F238E27FC236}">
                <a16:creationId xmlns:a16="http://schemas.microsoft.com/office/drawing/2014/main" id="{AE073E27-F523-4C41-9C3D-714EB6E0D9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ABF265-E1ED-4AB2-8D36-365C5083EE03}"/>
              </a:ext>
            </a:extLst>
          </p:cNvPr>
          <p:cNvSpPr>
            <a:spLocks noGrp="1"/>
          </p:cNvSpPr>
          <p:nvPr>
            <p:ph type="sldNum" sz="quarter" idx="12"/>
          </p:nvPr>
        </p:nvSpPr>
        <p:spPr/>
        <p:txBody>
          <a:bodyPr/>
          <a:lstStyle/>
          <a:p>
            <a:fld id="{46731D67-E810-4365-98CC-D19B212A306C}" type="slidenum">
              <a:rPr lang="en-US" smtClean="0"/>
              <a:t>‹#›</a:t>
            </a:fld>
            <a:endParaRPr lang="en-US"/>
          </a:p>
        </p:txBody>
      </p:sp>
    </p:spTree>
    <p:extLst>
      <p:ext uri="{BB962C8B-B14F-4D97-AF65-F5344CB8AC3E}">
        <p14:creationId xmlns:p14="http://schemas.microsoft.com/office/powerpoint/2010/main" val="4124738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BAFDB-FD19-4692-94F7-6D06C78829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DECA6D-4275-4EB2-9F59-E43C97E4AC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28F5A0-105D-48D4-8B78-4349737080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83CF33-C9A1-4E62-9B91-7612F6399720}"/>
              </a:ext>
            </a:extLst>
          </p:cNvPr>
          <p:cNvSpPr>
            <a:spLocks noGrp="1"/>
          </p:cNvSpPr>
          <p:nvPr>
            <p:ph type="dt" sz="half" idx="10"/>
          </p:nvPr>
        </p:nvSpPr>
        <p:spPr/>
        <p:txBody>
          <a:bodyPr/>
          <a:lstStyle/>
          <a:p>
            <a:fld id="{3324F971-D595-418C-8703-0144387598D6}" type="datetimeFigureOut">
              <a:rPr lang="en-US" smtClean="0"/>
              <a:t>1/31/2023</a:t>
            </a:fld>
            <a:endParaRPr lang="en-US"/>
          </a:p>
        </p:txBody>
      </p:sp>
      <p:sp>
        <p:nvSpPr>
          <p:cNvPr id="6" name="Footer Placeholder 5">
            <a:extLst>
              <a:ext uri="{FF2B5EF4-FFF2-40B4-BE49-F238E27FC236}">
                <a16:creationId xmlns:a16="http://schemas.microsoft.com/office/drawing/2014/main" id="{79286478-4DA8-4E03-846C-944551AE27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3FB9C4-F737-4FE2-933F-6686F1C255F7}"/>
              </a:ext>
            </a:extLst>
          </p:cNvPr>
          <p:cNvSpPr>
            <a:spLocks noGrp="1"/>
          </p:cNvSpPr>
          <p:nvPr>
            <p:ph type="sldNum" sz="quarter" idx="12"/>
          </p:nvPr>
        </p:nvSpPr>
        <p:spPr/>
        <p:txBody>
          <a:bodyPr/>
          <a:lstStyle/>
          <a:p>
            <a:fld id="{46731D67-E810-4365-98CC-D19B212A306C}" type="slidenum">
              <a:rPr lang="en-US" smtClean="0"/>
              <a:t>‹#›</a:t>
            </a:fld>
            <a:endParaRPr lang="en-US"/>
          </a:p>
        </p:txBody>
      </p:sp>
    </p:spTree>
    <p:extLst>
      <p:ext uri="{BB962C8B-B14F-4D97-AF65-F5344CB8AC3E}">
        <p14:creationId xmlns:p14="http://schemas.microsoft.com/office/powerpoint/2010/main" val="1269489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D8F81-E47E-4A24-B931-CCFF8A39D8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BE5049-911F-4674-ACE6-3AE0D680B7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154145-3D06-4FE3-85E5-8E146AC12E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5BFF2F-BF84-4AD2-912D-6AD683519972}"/>
              </a:ext>
            </a:extLst>
          </p:cNvPr>
          <p:cNvSpPr>
            <a:spLocks noGrp="1"/>
          </p:cNvSpPr>
          <p:nvPr>
            <p:ph type="dt" sz="half" idx="10"/>
          </p:nvPr>
        </p:nvSpPr>
        <p:spPr/>
        <p:txBody>
          <a:bodyPr/>
          <a:lstStyle/>
          <a:p>
            <a:fld id="{3324F971-D595-418C-8703-0144387598D6}" type="datetimeFigureOut">
              <a:rPr lang="en-US" smtClean="0"/>
              <a:t>1/31/2023</a:t>
            </a:fld>
            <a:endParaRPr lang="en-US"/>
          </a:p>
        </p:txBody>
      </p:sp>
      <p:sp>
        <p:nvSpPr>
          <p:cNvPr id="6" name="Footer Placeholder 5">
            <a:extLst>
              <a:ext uri="{FF2B5EF4-FFF2-40B4-BE49-F238E27FC236}">
                <a16:creationId xmlns:a16="http://schemas.microsoft.com/office/drawing/2014/main" id="{C710A9F0-8C14-4425-AAED-1F82B7660E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ECC552-2EEF-4B84-97E7-2E0C770FB5DD}"/>
              </a:ext>
            </a:extLst>
          </p:cNvPr>
          <p:cNvSpPr>
            <a:spLocks noGrp="1"/>
          </p:cNvSpPr>
          <p:nvPr>
            <p:ph type="sldNum" sz="quarter" idx="12"/>
          </p:nvPr>
        </p:nvSpPr>
        <p:spPr/>
        <p:txBody>
          <a:bodyPr/>
          <a:lstStyle/>
          <a:p>
            <a:fld id="{46731D67-E810-4365-98CC-D19B212A306C}" type="slidenum">
              <a:rPr lang="en-US" smtClean="0"/>
              <a:t>‹#›</a:t>
            </a:fld>
            <a:endParaRPr lang="en-US"/>
          </a:p>
        </p:txBody>
      </p:sp>
    </p:spTree>
    <p:extLst>
      <p:ext uri="{BB962C8B-B14F-4D97-AF65-F5344CB8AC3E}">
        <p14:creationId xmlns:p14="http://schemas.microsoft.com/office/powerpoint/2010/main" val="2450589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C32525-3AE4-40A0-9E84-E2FFA810E2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F8E499-0E66-4A99-B671-0C5D02215D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B562B9-2772-4A9D-A697-2C8A5E9FC9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24F971-D595-418C-8703-0144387598D6}" type="datetimeFigureOut">
              <a:rPr lang="en-US" smtClean="0"/>
              <a:t>1/31/2023</a:t>
            </a:fld>
            <a:endParaRPr lang="en-US"/>
          </a:p>
        </p:txBody>
      </p:sp>
      <p:sp>
        <p:nvSpPr>
          <p:cNvPr id="5" name="Footer Placeholder 4">
            <a:extLst>
              <a:ext uri="{FF2B5EF4-FFF2-40B4-BE49-F238E27FC236}">
                <a16:creationId xmlns:a16="http://schemas.microsoft.com/office/drawing/2014/main" id="{E49C60B6-8805-40F2-A2BE-C884F868B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D8660D-1703-406C-BD98-371F553D11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731D67-E810-4365-98CC-D19B212A306C}" type="slidenum">
              <a:rPr lang="en-US" smtClean="0"/>
              <a:t>‹#›</a:t>
            </a:fld>
            <a:endParaRPr lang="en-US"/>
          </a:p>
        </p:txBody>
      </p:sp>
    </p:spTree>
    <p:extLst>
      <p:ext uri="{BB962C8B-B14F-4D97-AF65-F5344CB8AC3E}">
        <p14:creationId xmlns:p14="http://schemas.microsoft.com/office/powerpoint/2010/main" val="20752571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ideo 13">
            <a:extLst>
              <a:ext uri="{FF2B5EF4-FFF2-40B4-BE49-F238E27FC236}">
                <a16:creationId xmlns:a16="http://schemas.microsoft.com/office/drawing/2014/main" id="{61C586E4-E046-E8FE-8CF6-2B420F3E907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20" name="Rectangle 1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932891-059A-43FF-B073-0A13863937F3}"/>
              </a:ext>
            </a:extLst>
          </p:cNvPr>
          <p:cNvSpPr>
            <a:spLocks noGrp="1"/>
          </p:cNvSpPr>
          <p:nvPr>
            <p:ph type="ctrTitle"/>
          </p:nvPr>
        </p:nvSpPr>
        <p:spPr>
          <a:xfrm>
            <a:off x="113123" y="325550"/>
            <a:ext cx="11939046"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Modality Effects on Future Student Success</a:t>
            </a:r>
          </a:p>
        </p:txBody>
      </p:sp>
      <p:sp>
        <p:nvSpPr>
          <p:cNvPr id="3" name="Subtitle 2">
            <a:extLst>
              <a:ext uri="{FF2B5EF4-FFF2-40B4-BE49-F238E27FC236}">
                <a16:creationId xmlns:a16="http://schemas.microsoft.com/office/drawing/2014/main" id="{D04CE9C7-FA79-4CF2-83F7-61BD53F03F97}"/>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3600" dirty="0">
                <a:solidFill>
                  <a:srgbClr val="FFFFFF"/>
                </a:solidFill>
              </a:rPr>
              <a:t>The Chemistry Case Study</a:t>
            </a:r>
          </a:p>
        </p:txBody>
      </p:sp>
    </p:spTree>
    <p:extLst>
      <p:ext uri="{BB962C8B-B14F-4D97-AF65-F5344CB8AC3E}">
        <p14:creationId xmlns:p14="http://schemas.microsoft.com/office/powerpoint/2010/main" val="327904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0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mute="1">
                <p:cTn id="12" repeatCount="indefinite" fill="hold" display="0">
                  <p:stCondLst>
                    <p:cond delay="indefinite"/>
                  </p:stCondLst>
                </p:cTn>
                <p:tgtEl>
                  <p:spTgt spid="1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Man analyzing data on a screen">
            <a:extLst>
              <a:ext uri="{FF2B5EF4-FFF2-40B4-BE49-F238E27FC236}">
                <a16:creationId xmlns:a16="http://schemas.microsoft.com/office/drawing/2014/main" id="{10ED1279-40A1-4B57-B191-B2C76027C95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23289" b="9091"/>
          <a:stretch/>
        </p:blipFill>
        <p:spPr>
          <a:xfrm>
            <a:off x="3522468" y="10"/>
            <a:ext cx="8669532" cy="6857990"/>
          </a:xfrm>
          <a:prstGeom prst="rect">
            <a:avLst/>
          </a:prstGeom>
        </p:spPr>
      </p:pic>
      <p:sp>
        <p:nvSpPr>
          <p:cNvPr id="13" name="Rectangle 1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2C5732-AB19-41A9-8E7F-2DC404B1EB26}"/>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The Study: Methodology</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651A507-FA9B-4F0F-B3FA-8C80C0EB011E}"/>
              </a:ext>
            </a:extLst>
          </p:cNvPr>
          <p:cNvSpPr>
            <a:spLocks noGrp="1"/>
          </p:cNvSpPr>
          <p:nvPr>
            <p:ph sz="half" idx="1"/>
          </p:nvPr>
        </p:nvSpPr>
        <p:spPr>
          <a:xfrm>
            <a:off x="371094" y="2718054"/>
            <a:ext cx="5907158" cy="3207258"/>
          </a:xfrm>
        </p:spPr>
        <p:txBody>
          <a:bodyPr vert="horz" lIns="91440" tIns="45720" rIns="91440" bIns="45720" rtlCol="0" anchor="t">
            <a:normAutofit/>
          </a:bodyPr>
          <a:lstStyle/>
          <a:p>
            <a:r>
              <a:rPr lang="en-US" sz="1800" dirty="0"/>
              <a:t>Sets were compared over a 10-year span (since the EPIC mandate went into effect)</a:t>
            </a:r>
          </a:p>
          <a:p>
            <a:r>
              <a:rPr lang="en-US" sz="1800" dirty="0"/>
              <a:t>Yes, it includes COVID data</a:t>
            </a:r>
          </a:p>
          <a:p>
            <a:pPr lvl="1"/>
            <a:r>
              <a:rPr lang="en-US" sz="1800" dirty="0"/>
              <a:t>It is possible to filter for pre- and post-COVID but at the costs of data points</a:t>
            </a:r>
          </a:p>
          <a:p>
            <a:r>
              <a:rPr lang="en-US" sz="1800" dirty="0"/>
              <a:t>It does not consider campus or instructor</a:t>
            </a:r>
          </a:p>
          <a:p>
            <a:r>
              <a:rPr lang="en-US" sz="1800" dirty="0"/>
              <a:t>It does not filter out students who had to repeat the course earlier</a:t>
            </a:r>
          </a:p>
          <a:p>
            <a:r>
              <a:rPr lang="en-US" sz="1800" dirty="0"/>
              <a:t>The study looked at 4456 students over this 10-year range</a:t>
            </a:r>
          </a:p>
        </p:txBody>
      </p:sp>
    </p:spTree>
    <p:extLst>
      <p:ext uri="{BB962C8B-B14F-4D97-AF65-F5344CB8AC3E}">
        <p14:creationId xmlns:p14="http://schemas.microsoft.com/office/powerpoint/2010/main" val="15813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5BF09DF-8C8E-49BC-8E5C-00368D81DDA9}"/>
              </a:ext>
            </a:extLst>
          </p:cNvPr>
          <p:cNvSpPr>
            <a:spLocks noGrp="1"/>
          </p:cNvSpPr>
          <p:nvPr>
            <p:ph type="title"/>
          </p:nvPr>
        </p:nvSpPr>
        <p:spPr>
          <a:xfrm>
            <a:off x="838200" y="365125"/>
            <a:ext cx="10515600" cy="1325563"/>
          </a:xfrm>
        </p:spPr>
        <p:txBody>
          <a:bodyPr>
            <a:normAutofit/>
          </a:bodyPr>
          <a:lstStyle/>
          <a:p>
            <a:r>
              <a:rPr lang="en-US" dirty="0"/>
              <a:t>Overall (all course pairs)</a:t>
            </a:r>
          </a:p>
        </p:txBody>
      </p:sp>
      <p:sp>
        <p:nvSpPr>
          <p:cNvPr id="3" name="Content Placeholder 2">
            <a:extLst>
              <a:ext uri="{FF2B5EF4-FFF2-40B4-BE49-F238E27FC236}">
                <a16:creationId xmlns:a16="http://schemas.microsoft.com/office/drawing/2014/main" id="{54EF6FC7-6E53-4FEA-8CA9-372EC6457B05}"/>
              </a:ext>
            </a:extLst>
          </p:cNvPr>
          <p:cNvSpPr>
            <a:spLocks noGrp="1"/>
          </p:cNvSpPr>
          <p:nvPr>
            <p:ph sz="half" idx="1"/>
          </p:nvPr>
        </p:nvSpPr>
        <p:spPr>
          <a:xfrm>
            <a:off x="838200" y="2010833"/>
            <a:ext cx="5096934" cy="4166130"/>
          </a:xfrm>
        </p:spPr>
        <p:txBody>
          <a:bodyPr>
            <a:normAutofit/>
          </a:bodyPr>
          <a:lstStyle/>
          <a:p>
            <a:r>
              <a:rPr lang="en-US" sz="2000" dirty="0"/>
              <a:t>Let’s start big picture</a:t>
            </a:r>
          </a:p>
          <a:p>
            <a:r>
              <a:rPr lang="en-US" sz="2000" dirty="0"/>
              <a:t>Regardless of course delivery (starting and finishing), demographics, and course, it’s </a:t>
            </a:r>
            <a:r>
              <a:rPr lang="en-US" sz="2000" dirty="0" err="1"/>
              <a:t>kinda</a:t>
            </a:r>
            <a:r>
              <a:rPr lang="en-US" sz="2000" dirty="0"/>
              <a:t> what you’d expect</a:t>
            </a:r>
          </a:p>
          <a:p>
            <a:r>
              <a:rPr lang="en-US" sz="2000" dirty="0"/>
              <a:t>A students tend to be A students, etc.</a:t>
            </a:r>
          </a:p>
          <a:p>
            <a:r>
              <a:rPr lang="en-US" sz="2000" dirty="0"/>
              <a:t>B students seem to have the largest decline, whereas C students tend to improve if they change</a:t>
            </a:r>
          </a:p>
          <a:p>
            <a:r>
              <a:rPr lang="en-US" sz="2000" dirty="0"/>
              <a:t>But it does give us a good baseline to compare against, so let’s break it down by course</a:t>
            </a:r>
          </a:p>
          <a:p>
            <a:endParaRPr lang="en-US" sz="2000" dirty="0"/>
          </a:p>
        </p:txBody>
      </p:sp>
      <p:graphicFrame>
        <p:nvGraphicFramePr>
          <p:cNvPr id="11" name="Content Placeholder 4">
            <a:extLst>
              <a:ext uri="{FF2B5EF4-FFF2-40B4-BE49-F238E27FC236}">
                <a16:creationId xmlns:a16="http://schemas.microsoft.com/office/drawing/2014/main" id="{5FE33AB3-3B1A-4B6A-AB2E-2CB54B3F3FCC}"/>
              </a:ext>
            </a:extLst>
          </p:cNvPr>
          <p:cNvGraphicFramePr>
            <a:graphicFrameLocks noGrp="1"/>
          </p:cNvGraphicFramePr>
          <p:nvPr>
            <p:ph sz="half" idx="2"/>
            <p:extLst>
              <p:ext uri="{D42A27DB-BD31-4B8C-83A1-F6EECF244321}">
                <p14:modId xmlns:p14="http://schemas.microsoft.com/office/powerpoint/2010/main" val="1704461613"/>
              </p:ext>
            </p:extLst>
          </p:nvPr>
        </p:nvGraphicFramePr>
        <p:xfrm>
          <a:off x="6256338" y="2011363"/>
          <a:ext cx="5097462" cy="4165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737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BC30569-4492-4C16-A047-657BBE6E83F5}"/>
              </a:ext>
            </a:extLst>
          </p:cNvPr>
          <p:cNvSpPr>
            <a:spLocks noGrp="1"/>
          </p:cNvSpPr>
          <p:nvPr>
            <p:ph type="title"/>
          </p:nvPr>
        </p:nvSpPr>
        <p:spPr>
          <a:xfrm>
            <a:off x="838200" y="365125"/>
            <a:ext cx="10515600" cy="1325563"/>
          </a:xfrm>
        </p:spPr>
        <p:txBody>
          <a:bodyPr>
            <a:normAutofit/>
          </a:bodyPr>
          <a:lstStyle/>
          <a:p>
            <a:r>
              <a:rPr lang="en-US" dirty="0"/>
              <a:t>151-152 Versus Baseline</a:t>
            </a:r>
          </a:p>
        </p:txBody>
      </p:sp>
      <p:sp>
        <p:nvSpPr>
          <p:cNvPr id="3" name="Content Placeholder 2">
            <a:extLst>
              <a:ext uri="{FF2B5EF4-FFF2-40B4-BE49-F238E27FC236}">
                <a16:creationId xmlns:a16="http://schemas.microsoft.com/office/drawing/2014/main" id="{C4029F0B-FB28-4460-974B-3F435340F507}"/>
              </a:ext>
            </a:extLst>
          </p:cNvPr>
          <p:cNvSpPr>
            <a:spLocks noGrp="1"/>
          </p:cNvSpPr>
          <p:nvPr>
            <p:ph sz="half" idx="1"/>
          </p:nvPr>
        </p:nvSpPr>
        <p:spPr>
          <a:xfrm>
            <a:off x="838200" y="2010833"/>
            <a:ext cx="5096934" cy="4166130"/>
          </a:xfrm>
        </p:spPr>
        <p:txBody>
          <a:bodyPr>
            <a:normAutofit/>
          </a:bodyPr>
          <a:lstStyle/>
          <a:p>
            <a:r>
              <a:rPr lang="en-US" sz="2000" dirty="0"/>
              <a:t>Let’s consider our largest contribution the 151/152 set</a:t>
            </a:r>
          </a:p>
          <a:p>
            <a:r>
              <a:rPr lang="en-US" sz="2000" dirty="0"/>
              <a:t>Since it’s the majority of data points, it’s going to dominate the analysis</a:t>
            </a:r>
          </a:p>
          <a:p>
            <a:r>
              <a:rPr lang="en-US" sz="2000" dirty="0"/>
              <a:t>Pretty much the same, so how do the higher courses turn out?</a:t>
            </a:r>
          </a:p>
        </p:txBody>
      </p:sp>
      <p:graphicFrame>
        <p:nvGraphicFramePr>
          <p:cNvPr id="10" name="Content Placeholder 4">
            <a:extLst>
              <a:ext uri="{FF2B5EF4-FFF2-40B4-BE49-F238E27FC236}">
                <a16:creationId xmlns:a16="http://schemas.microsoft.com/office/drawing/2014/main" id="{DEC71C91-60E5-4573-B47E-3420771120CC}"/>
              </a:ext>
            </a:extLst>
          </p:cNvPr>
          <p:cNvGraphicFramePr>
            <a:graphicFrameLocks noGrp="1"/>
          </p:cNvGraphicFramePr>
          <p:nvPr>
            <p:ph sz="half" idx="2"/>
            <p:extLst>
              <p:ext uri="{D42A27DB-BD31-4B8C-83A1-F6EECF244321}">
                <p14:modId xmlns:p14="http://schemas.microsoft.com/office/powerpoint/2010/main" val="2604923881"/>
              </p:ext>
            </p:extLst>
          </p:nvPr>
        </p:nvGraphicFramePr>
        <p:xfrm>
          <a:off x="6256338" y="2011363"/>
          <a:ext cx="5097462" cy="4165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5237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BC30569-4492-4C16-A047-657BBE6E83F5}"/>
              </a:ext>
            </a:extLst>
          </p:cNvPr>
          <p:cNvSpPr>
            <a:spLocks noGrp="1"/>
          </p:cNvSpPr>
          <p:nvPr>
            <p:ph type="title"/>
          </p:nvPr>
        </p:nvSpPr>
        <p:spPr>
          <a:xfrm>
            <a:off x="838200" y="365125"/>
            <a:ext cx="10515600" cy="1325563"/>
          </a:xfrm>
        </p:spPr>
        <p:txBody>
          <a:bodyPr>
            <a:normAutofit/>
          </a:bodyPr>
          <a:lstStyle/>
          <a:p>
            <a:r>
              <a:rPr lang="en-US" dirty="0"/>
              <a:t>151-251 Versus Baseline</a:t>
            </a:r>
          </a:p>
        </p:txBody>
      </p:sp>
      <p:sp>
        <p:nvSpPr>
          <p:cNvPr id="3" name="Content Placeholder 2">
            <a:extLst>
              <a:ext uri="{FF2B5EF4-FFF2-40B4-BE49-F238E27FC236}">
                <a16:creationId xmlns:a16="http://schemas.microsoft.com/office/drawing/2014/main" id="{C4029F0B-FB28-4460-974B-3F435340F507}"/>
              </a:ext>
            </a:extLst>
          </p:cNvPr>
          <p:cNvSpPr>
            <a:spLocks noGrp="1"/>
          </p:cNvSpPr>
          <p:nvPr>
            <p:ph sz="half" idx="1"/>
          </p:nvPr>
        </p:nvSpPr>
        <p:spPr>
          <a:xfrm>
            <a:off x="838200" y="2010833"/>
            <a:ext cx="5096934" cy="4166130"/>
          </a:xfrm>
        </p:spPr>
        <p:txBody>
          <a:bodyPr>
            <a:normAutofit/>
          </a:bodyPr>
          <a:lstStyle/>
          <a:p>
            <a:r>
              <a:rPr lang="en-US" sz="2000" dirty="0"/>
              <a:t>Organic loses data points because a fair number of students aren’t Wake Tech Students (&gt;50% in SP22)</a:t>
            </a:r>
          </a:p>
          <a:p>
            <a:r>
              <a:rPr lang="en-US" sz="2000" dirty="0"/>
              <a:t>Our A students finally hit a hard class, but our B and C students remain fairly the same</a:t>
            </a:r>
          </a:p>
          <a:p>
            <a:endParaRPr lang="en-US" sz="2000" dirty="0"/>
          </a:p>
          <a:p>
            <a:endParaRPr lang="en-US" sz="2000" dirty="0"/>
          </a:p>
        </p:txBody>
      </p:sp>
      <p:graphicFrame>
        <p:nvGraphicFramePr>
          <p:cNvPr id="15" name="Content Placeholder 8">
            <a:extLst>
              <a:ext uri="{FF2B5EF4-FFF2-40B4-BE49-F238E27FC236}">
                <a16:creationId xmlns:a16="http://schemas.microsoft.com/office/drawing/2014/main" id="{3B4A72BD-DDD8-4B68-B89D-29D6F4947126}"/>
              </a:ext>
            </a:extLst>
          </p:cNvPr>
          <p:cNvGraphicFramePr>
            <a:graphicFrameLocks noGrp="1"/>
          </p:cNvGraphicFramePr>
          <p:nvPr>
            <p:ph sz="half" idx="2"/>
            <p:extLst>
              <p:ext uri="{D42A27DB-BD31-4B8C-83A1-F6EECF244321}">
                <p14:modId xmlns:p14="http://schemas.microsoft.com/office/powerpoint/2010/main" val="3362788932"/>
              </p:ext>
            </p:extLst>
          </p:nvPr>
        </p:nvGraphicFramePr>
        <p:xfrm>
          <a:off x="6256338" y="2011363"/>
          <a:ext cx="5097462" cy="4165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64104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BC30569-4492-4C16-A047-657BBE6E83F5}"/>
              </a:ext>
            </a:extLst>
          </p:cNvPr>
          <p:cNvSpPr>
            <a:spLocks noGrp="1"/>
          </p:cNvSpPr>
          <p:nvPr>
            <p:ph type="title"/>
          </p:nvPr>
        </p:nvSpPr>
        <p:spPr>
          <a:xfrm>
            <a:off x="833002" y="448253"/>
            <a:ext cx="10520702" cy="1325563"/>
          </a:xfrm>
        </p:spPr>
        <p:txBody>
          <a:bodyPr vert="horz" lIns="91440" tIns="45720" rIns="91440" bIns="45720" rtlCol="0" anchor="ctr">
            <a:normAutofit/>
          </a:bodyPr>
          <a:lstStyle/>
          <a:p>
            <a:r>
              <a:rPr lang="en-US" kern="1200">
                <a:solidFill>
                  <a:schemeClr val="tx1"/>
                </a:solidFill>
                <a:latin typeface="+mj-lt"/>
                <a:ea typeface="+mj-ea"/>
                <a:cs typeface="+mj-cs"/>
              </a:rPr>
              <a:t>251-252 Versus Baseline</a:t>
            </a:r>
          </a:p>
        </p:txBody>
      </p:sp>
      <p:sp>
        <p:nvSpPr>
          <p:cNvPr id="3" name="Content Placeholder 2">
            <a:extLst>
              <a:ext uri="{FF2B5EF4-FFF2-40B4-BE49-F238E27FC236}">
                <a16:creationId xmlns:a16="http://schemas.microsoft.com/office/drawing/2014/main" id="{C4029F0B-FB28-4460-974B-3F435340F507}"/>
              </a:ext>
            </a:extLst>
          </p:cNvPr>
          <p:cNvSpPr>
            <a:spLocks noGrp="1"/>
          </p:cNvSpPr>
          <p:nvPr>
            <p:ph sz="half" idx="1"/>
          </p:nvPr>
        </p:nvSpPr>
        <p:spPr>
          <a:xfrm>
            <a:off x="838200" y="2191807"/>
            <a:ext cx="4936067" cy="3985155"/>
          </a:xfrm>
        </p:spPr>
        <p:txBody>
          <a:bodyPr vert="horz" lIns="91440" tIns="45720" rIns="91440" bIns="45720" rtlCol="0">
            <a:normAutofit/>
          </a:bodyPr>
          <a:lstStyle/>
          <a:p>
            <a:r>
              <a:rPr lang="en-US" sz="1600" dirty="0"/>
              <a:t>We now begin to recover our old distribution again</a:t>
            </a:r>
          </a:p>
          <a:p>
            <a:r>
              <a:rPr lang="en-US" sz="1600" dirty="0"/>
              <a:t>So what can we say?</a:t>
            </a:r>
          </a:p>
          <a:p>
            <a:pPr lvl="1"/>
            <a:r>
              <a:rPr lang="en-US" sz="1600" dirty="0"/>
              <a:t>We see a larger drop off in A students from 152 to 251</a:t>
            </a:r>
          </a:p>
          <a:p>
            <a:pPr lvl="1"/>
            <a:r>
              <a:rPr lang="en-US" sz="1600" dirty="0"/>
              <a:t>In general, A students will stay A students (mostly) with most converting to B and relatively few dropping to C, D, or below</a:t>
            </a:r>
          </a:p>
          <a:p>
            <a:pPr lvl="1"/>
            <a:r>
              <a:rPr lang="en-US" sz="1600" dirty="0"/>
              <a:t>B students both improve and decline a letter grade, with most (but not a simple majority) keeping the same grade</a:t>
            </a:r>
          </a:p>
          <a:p>
            <a:pPr lvl="1"/>
            <a:r>
              <a:rPr lang="en-US" sz="1600" dirty="0"/>
              <a:t>This is also true of C students</a:t>
            </a:r>
          </a:p>
          <a:p>
            <a:pPr lvl="1"/>
            <a:r>
              <a:rPr lang="en-US" sz="1600" dirty="0"/>
              <a:t>Students with a lower grade in the previous course are more likely to take a W/WF/WP/WE in future courses</a:t>
            </a:r>
          </a:p>
        </p:txBody>
      </p:sp>
      <p:graphicFrame>
        <p:nvGraphicFramePr>
          <p:cNvPr id="17" name="Content Placeholder 16">
            <a:extLst>
              <a:ext uri="{FF2B5EF4-FFF2-40B4-BE49-F238E27FC236}">
                <a16:creationId xmlns:a16="http://schemas.microsoft.com/office/drawing/2014/main" id="{3EBD3145-F32F-4A3F-9C78-533F5662B372}"/>
              </a:ext>
            </a:extLst>
          </p:cNvPr>
          <p:cNvGraphicFramePr>
            <a:graphicFrameLocks noGrp="1"/>
          </p:cNvGraphicFramePr>
          <p:nvPr>
            <p:ph sz="half" idx="2"/>
            <p:extLst>
              <p:ext uri="{D42A27DB-BD31-4B8C-83A1-F6EECF244321}">
                <p14:modId xmlns:p14="http://schemas.microsoft.com/office/powerpoint/2010/main" val="3385421787"/>
              </p:ext>
            </p:extLst>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6795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23" name="Straight Connector 22">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9" name="Oval 28">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9" name="Straight Connector 38">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4" name="Rectangle 43">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7" name="Straight Connector 46">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C51CC3C-8AF4-4582-B826-7E3BEC282EB1}"/>
              </a:ext>
            </a:extLst>
          </p:cNvPr>
          <p:cNvSpPr>
            <a:spLocks noGrp="1"/>
          </p:cNvSpPr>
          <p:nvPr>
            <p:ph type="title"/>
          </p:nvPr>
        </p:nvSpPr>
        <p:spPr>
          <a:xfrm>
            <a:off x="630936" y="495992"/>
            <a:ext cx="4195140" cy="5638831"/>
          </a:xfrm>
          <a:noFill/>
        </p:spPr>
        <p:txBody>
          <a:bodyPr anchor="ctr">
            <a:normAutofit/>
          </a:bodyPr>
          <a:lstStyle/>
          <a:p>
            <a:r>
              <a:rPr lang="en-US" sz="4800"/>
              <a:t>Overall – Ethnicity</a:t>
            </a:r>
          </a:p>
        </p:txBody>
      </p:sp>
      <p:sp>
        <p:nvSpPr>
          <p:cNvPr id="4" name="Freeform: Shape 3">
            <a:extLst>
              <a:ext uri="{FF2B5EF4-FFF2-40B4-BE49-F238E27FC236}">
                <a16:creationId xmlns:a16="http://schemas.microsoft.com/office/drawing/2014/main" id="{83CFF987-EE24-49E3-A1DB-4184F5509A51}"/>
              </a:ext>
            </a:extLst>
          </p:cNvPr>
          <p:cNvSpPr/>
          <p:nvPr/>
        </p:nvSpPr>
        <p:spPr>
          <a:xfrm>
            <a:off x="4915947" y="880069"/>
            <a:ext cx="6253721" cy="1209780"/>
          </a:xfrm>
          <a:custGeom>
            <a:avLst/>
            <a:gdLst>
              <a:gd name="connsiteX0" fmla="*/ 0 w 6253721"/>
              <a:gd name="connsiteY0" fmla="*/ 201634 h 1209780"/>
              <a:gd name="connsiteX1" fmla="*/ 201634 w 6253721"/>
              <a:gd name="connsiteY1" fmla="*/ 0 h 1209780"/>
              <a:gd name="connsiteX2" fmla="*/ 6052087 w 6253721"/>
              <a:gd name="connsiteY2" fmla="*/ 0 h 1209780"/>
              <a:gd name="connsiteX3" fmla="*/ 6253721 w 6253721"/>
              <a:gd name="connsiteY3" fmla="*/ 201634 h 1209780"/>
              <a:gd name="connsiteX4" fmla="*/ 6253721 w 6253721"/>
              <a:gd name="connsiteY4" fmla="*/ 1008146 h 1209780"/>
              <a:gd name="connsiteX5" fmla="*/ 6052087 w 6253721"/>
              <a:gd name="connsiteY5" fmla="*/ 1209780 h 1209780"/>
              <a:gd name="connsiteX6" fmla="*/ 201634 w 6253721"/>
              <a:gd name="connsiteY6" fmla="*/ 1209780 h 1209780"/>
              <a:gd name="connsiteX7" fmla="*/ 0 w 6253721"/>
              <a:gd name="connsiteY7" fmla="*/ 1008146 h 1209780"/>
              <a:gd name="connsiteX8" fmla="*/ 0 w 6253721"/>
              <a:gd name="connsiteY8" fmla="*/ 201634 h 120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3721" h="1209780">
                <a:moveTo>
                  <a:pt x="0" y="201634"/>
                </a:moveTo>
                <a:cubicBezTo>
                  <a:pt x="0" y="90275"/>
                  <a:pt x="90275" y="0"/>
                  <a:pt x="201634" y="0"/>
                </a:cubicBezTo>
                <a:lnTo>
                  <a:pt x="6052087" y="0"/>
                </a:lnTo>
                <a:cubicBezTo>
                  <a:pt x="6163446" y="0"/>
                  <a:pt x="6253721" y="90275"/>
                  <a:pt x="6253721" y="201634"/>
                </a:cubicBezTo>
                <a:lnTo>
                  <a:pt x="6253721" y="1008146"/>
                </a:lnTo>
                <a:cubicBezTo>
                  <a:pt x="6253721" y="1119505"/>
                  <a:pt x="6163446" y="1209780"/>
                  <a:pt x="6052087" y="1209780"/>
                </a:cubicBezTo>
                <a:lnTo>
                  <a:pt x="201634" y="1209780"/>
                </a:lnTo>
                <a:cubicBezTo>
                  <a:pt x="90275" y="1209780"/>
                  <a:pt x="0" y="1119505"/>
                  <a:pt x="0" y="1008146"/>
                </a:cubicBezTo>
                <a:lnTo>
                  <a:pt x="0" y="201634"/>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2877" tIns="142877" rIns="142877" bIns="142877" numCol="1" spcCol="1270" anchor="ctr" anchorCtr="0">
            <a:noAutofit/>
          </a:bodyPr>
          <a:lstStyle/>
          <a:p>
            <a:pPr marL="0" lvl="0" indent="0" algn="l" defTabSz="977900">
              <a:lnSpc>
                <a:spcPct val="90000"/>
              </a:lnSpc>
              <a:spcBef>
                <a:spcPct val="0"/>
              </a:spcBef>
              <a:spcAft>
                <a:spcPct val="35000"/>
              </a:spcAft>
              <a:buNone/>
            </a:pPr>
            <a:r>
              <a:rPr lang="en-US" sz="2200" kern="1200"/>
              <a:t>Here we will compare the overall to Asian, Black/African American, Hispanic, Multiethnicity, and White/Caucasian </a:t>
            </a:r>
          </a:p>
        </p:txBody>
      </p:sp>
      <p:sp>
        <p:nvSpPr>
          <p:cNvPr id="5" name="Freeform: Shape 4">
            <a:extLst>
              <a:ext uri="{FF2B5EF4-FFF2-40B4-BE49-F238E27FC236}">
                <a16:creationId xmlns:a16="http://schemas.microsoft.com/office/drawing/2014/main" id="{EAE2EB74-72A7-412D-9648-06DA8267D103}"/>
              </a:ext>
            </a:extLst>
          </p:cNvPr>
          <p:cNvSpPr/>
          <p:nvPr/>
        </p:nvSpPr>
        <p:spPr>
          <a:xfrm>
            <a:off x="4915947" y="2153209"/>
            <a:ext cx="6253721" cy="1209780"/>
          </a:xfrm>
          <a:custGeom>
            <a:avLst/>
            <a:gdLst>
              <a:gd name="connsiteX0" fmla="*/ 0 w 6253721"/>
              <a:gd name="connsiteY0" fmla="*/ 201634 h 1209780"/>
              <a:gd name="connsiteX1" fmla="*/ 201634 w 6253721"/>
              <a:gd name="connsiteY1" fmla="*/ 0 h 1209780"/>
              <a:gd name="connsiteX2" fmla="*/ 6052087 w 6253721"/>
              <a:gd name="connsiteY2" fmla="*/ 0 h 1209780"/>
              <a:gd name="connsiteX3" fmla="*/ 6253721 w 6253721"/>
              <a:gd name="connsiteY3" fmla="*/ 201634 h 1209780"/>
              <a:gd name="connsiteX4" fmla="*/ 6253721 w 6253721"/>
              <a:gd name="connsiteY4" fmla="*/ 1008146 h 1209780"/>
              <a:gd name="connsiteX5" fmla="*/ 6052087 w 6253721"/>
              <a:gd name="connsiteY5" fmla="*/ 1209780 h 1209780"/>
              <a:gd name="connsiteX6" fmla="*/ 201634 w 6253721"/>
              <a:gd name="connsiteY6" fmla="*/ 1209780 h 1209780"/>
              <a:gd name="connsiteX7" fmla="*/ 0 w 6253721"/>
              <a:gd name="connsiteY7" fmla="*/ 1008146 h 1209780"/>
              <a:gd name="connsiteX8" fmla="*/ 0 w 6253721"/>
              <a:gd name="connsiteY8" fmla="*/ 201634 h 120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3721" h="1209780">
                <a:moveTo>
                  <a:pt x="0" y="201634"/>
                </a:moveTo>
                <a:cubicBezTo>
                  <a:pt x="0" y="90275"/>
                  <a:pt x="90275" y="0"/>
                  <a:pt x="201634" y="0"/>
                </a:cubicBezTo>
                <a:lnTo>
                  <a:pt x="6052087" y="0"/>
                </a:lnTo>
                <a:cubicBezTo>
                  <a:pt x="6163446" y="0"/>
                  <a:pt x="6253721" y="90275"/>
                  <a:pt x="6253721" y="201634"/>
                </a:cubicBezTo>
                <a:lnTo>
                  <a:pt x="6253721" y="1008146"/>
                </a:lnTo>
                <a:cubicBezTo>
                  <a:pt x="6253721" y="1119505"/>
                  <a:pt x="6163446" y="1209780"/>
                  <a:pt x="6052087" y="1209780"/>
                </a:cubicBezTo>
                <a:lnTo>
                  <a:pt x="201634" y="1209780"/>
                </a:lnTo>
                <a:cubicBezTo>
                  <a:pt x="90275" y="1209780"/>
                  <a:pt x="0" y="1119505"/>
                  <a:pt x="0" y="1008146"/>
                </a:cubicBezTo>
                <a:lnTo>
                  <a:pt x="0" y="201634"/>
                </a:lnTo>
                <a:close/>
              </a:path>
            </a:pathLst>
          </a:custGeom>
        </p:spPr>
        <p:style>
          <a:lnRef idx="2">
            <a:schemeClr val="lt1">
              <a:hueOff val="0"/>
              <a:satOff val="0"/>
              <a:lumOff val="0"/>
              <a:alphaOff val="0"/>
            </a:schemeClr>
          </a:lnRef>
          <a:fillRef idx="1">
            <a:schemeClr val="accent2">
              <a:hueOff val="1560506"/>
              <a:satOff val="-1946"/>
              <a:lumOff val="458"/>
              <a:alphaOff val="0"/>
            </a:schemeClr>
          </a:fillRef>
          <a:effectRef idx="0">
            <a:schemeClr val="accent2">
              <a:hueOff val="1560506"/>
              <a:satOff val="-1946"/>
              <a:lumOff val="458"/>
              <a:alphaOff val="0"/>
            </a:schemeClr>
          </a:effectRef>
          <a:fontRef idx="minor">
            <a:schemeClr val="lt1"/>
          </a:fontRef>
        </p:style>
        <p:txBody>
          <a:bodyPr spcFirstLastPara="0" vert="horz" wrap="square" lIns="142877" tIns="142877" rIns="142877" bIns="142877" numCol="1" spcCol="1270" anchor="ctr" anchorCtr="0">
            <a:noAutofit/>
          </a:bodyPr>
          <a:lstStyle/>
          <a:p>
            <a:pPr marL="0" lvl="0" indent="0" algn="l" defTabSz="977900">
              <a:lnSpc>
                <a:spcPct val="90000"/>
              </a:lnSpc>
              <a:spcBef>
                <a:spcPct val="0"/>
              </a:spcBef>
              <a:spcAft>
                <a:spcPct val="35000"/>
              </a:spcAft>
              <a:buNone/>
            </a:pPr>
            <a:r>
              <a:rPr lang="en-US" sz="2200" kern="1200" dirty="0"/>
              <a:t>There were only 46 Native American Students, so I can report the number but it would be very shaky</a:t>
            </a:r>
          </a:p>
        </p:txBody>
      </p:sp>
      <p:sp>
        <p:nvSpPr>
          <p:cNvPr id="6" name="Freeform: Shape 5">
            <a:extLst>
              <a:ext uri="{FF2B5EF4-FFF2-40B4-BE49-F238E27FC236}">
                <a16:creationId xmlns:a16="http://schemas.microsoft.com/office/drawing/2014/main" id="{FA61A33E-955A-416D-800D-FE034FE2886E}"/>
              </a:ext>
            </a:extLst>
          </p:cNvPr>
          <p:cNvSpPr/>
          <p:nvPr/>
        </p:nvSpPr>
        <p:spPr>
          <a:xfrm>
            <a:off x="4915947" y="3426350"/>
            <a:ext cx="6253721" cy="1209780"/>
          </a:xfrm>
          <a:custGeom>
            <a:avLst/>
            <a:gdLst>
              <a:gd name="connsiteX0" fmla="*/ 0 w 6253721"/>
              <a:gd name="connsiteY0" fmla="*/ 201634 h 1209780"/>
              <a:gd name="connsiteX1" fmla="*/ 201634 w 6253721"/>
              <a:gd name="connsiteY1" fmla="*/ 0 h 1209780"/>
              <a:gd name="connsiteX2" fmla="*/ 6052087 w 6253721"/>
              <a:gd name="connsiteY2" fmla="*/ 0 h 1209780"/>
              <a:gd name="connsiteX3" fmla="*/ 6253721 w 6253721"/>
              <a:gd name="connsiteY3" fmla="*/ 201634 h 1209780"/>
              <a:gd name="connsiteX4" fmla="*/ 6253721 w 6253721"/>
              <a:gd name="connsiteY4" fmla="*/ 1008146 h 1209780"/>
              <a:gd name="connsiteX5" fmla="*/ 6052087 w 6253721"/>
              <a:gd name="connsiteY5" fmla="*/ 1209780 h 1209780"/>
              <a:gd name="connsiteX6" fmla="*/ 201634 w 6253721"/>
              <a:gd name="connsiteY6" fmla="*/ 1209780 h 1209780"/>
              <a:gd name="connsiteX7" fmla="*/ 0 w 6253721"/>
              <a:gd name="connsiteY7" fmla="*/ 1008146 h 1209780"/>
              <a:gd name="connsiteX8" fmla="*/ 0 w 6253721"/>
              <a:gd name="connsiteY8" fmla="*/ 201634 h 120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3721" h="1209780">
                <a:moveTo>
                  <a:pt x="0" y="201634"/>
                </a:moveTo>
                <a:cubicBezTo>
                  <a:pt x="0" y="90275"/>
                  <a:pt x="90275" y="0"/>
                  <a:pt x="201634" y="0"/>
                </a:cubicBezTo>
                <a:lnTo>
                  <a:pt x="6052087" y="0"/>
                </a:lnTo>
                <a:cubicBezTo>
                  <a:pt x="6163446" y="0"/>
                  <a:pt x="6253721" y="90275"/>
                  <a:pt x="6253721" y="201634"/>
                </a:cubicBezTo>
                <a:lnTo>
                  <a:pt x="6253721" y="1008146"/>
                </a:lnTo>
                <a:cubicBezTo>
                  <a:pt x="6253721" y="1119505"/>
                  <a:pt x="6163446" y="1209780"/>
                  <a:pt x="6052087" y="1209780"/>
                </a:cubicBezTo>
                <a:lnTo>
                  <a:pt x="201634" y="1209780"/>
                </a:lnTo>
                <a:cubicBezTo>
                  <a:pt x="90275" y="1209780"/>
                  <a:pt x="0" y="1119505"/>
                  <a:pt x="0" y="1008146"/>
                </a:cubicBezTo>
                <a:lnTo>
                  <a:pt x="0" y="201634"/>
                </a:lnTo>
                <a:close/>
              </a:path>
            </a:pathLst>
          </a:custGeom>
        </p:spPr>
        <p:style>
          <a:lnRef idx="2">
            <a:schemeClr val="lt1">
              <a:hueOff val="0"/>
              <a:satOff val="0"/>
              <a:lumOff val="0"/>
              <a:alphaOff val="0"/>
            </a:schemeClr>
          </a:lnRef>
          <a:fillRef idx="1">
            <a:schemeClr val="accent2">
              <a:hueOff val="3121013"/>
              <a:satOff val="-3893"/>
              <a:lumOff val="915"/>
              <a:alphaOff val="0"/>
            </a:schemeClr>
          </a:fillRef>
          <a:effectRef idx="0">
            <a:schemeClr val="accent2">
              <a:hueOff val="3121013"/>
              <a:satOff val="-3893"/>
              <a:lumOff val="915"/>
              <a:alphaOff val="0"/>
            </a:schemeClr>
          </a:effectRef>
          <a:fontRef idx="minor">
            <a:schemeClr val="lt1"/>
          </a:fontRef>
        </p:style>
        <p:txBody>
          <a:bodyPr spcFirstLastPara="0" vert="horz" wrap="square" lIns="142877" tIns="142877" rIns="142877" bIns="142877" numCol="1" spcCol="1270" anchor="ctr" anchorCtr="0">
            <a:noAutofit/>
          </a:bodyPr>
          <a:lstStyle/>
          <a:p>
            <a:pPr marL="0" lvl="0" indent="0" algn="l" defTabSz="977900">
              <a:lnSpc>
                <a:spcPct val="90000"/>
              </a:lnSpc>
              <a:spcBef>
                <a:spcPct val="0"/>
              </a:spcBef>
              <a:spcAft>
                <a:spcPct val="35000"/>
              </a:spcAft>
              <a:buNone/>
            </a:pPr>
            <a:r>
              <a:rPr lang="en-US" sz="2200" kern="1200" dirty="0"/>
              <a:t>I am omitting the unknown and “foreign” tags (the latter…just why IE?)</a:t>
            </a:r>
          </a:p>
        </p:txBody>
      </p:sp>
      <p:sp>
        <p:nvSpPr>
          <p:cNvPr id="7" name="Freeform: Shape 6">
            <a:extLst>
              <a:ext uri="{FF2B5EF4-FFF2-40B4-BE49-F238E27FC236}">
                <a16:creationId xmlns:a16="http://schemas.microsoft.com/office/drawing/2014/main" id="{236B6056-4CD6-4D78-8F5E-B3E9ECC41DE9}"/>
              </a:ext>
            </a:extLst>
          </p:cNvPr>
          <p:cNvSpPr/>
          <p:nvPr/>
        </p:nvSpPr>
        <p:spPr>
          <a:xfrm>
            <a:off x="4915947" y="4699490"/>
            <a:ext cx="6253721" cy="1209780"/>
          </a:xfrm>
          <a:custGeom>
            <a:avLst/>
            <a:gdLst>
              <a:gd name="connsiteX0" fmla="*/ 0 w 6253721"/>
              <a:gd name="connsiteY0" fmla="*/ 201634 h 1209780"/>
              <a:gd name="connsiteX1" fmla="*/ 201634 w 6253721"/>
              <a:gd name="connsiteY1" fmla="*/ 0 h 1209780"/>
              <a:gd name="connsiteX2" fmla="*/ 6052087 w 6253721"/>
              <a:gd name="connsiteY2" fmla="*/ 0 h 1209780"/>
              <a:gd name="connsiteX3" fmla="*/ 6253721 w 6253721"/>
              <a:gd name="connsiteY3" fmla="*/ 201634 h 1209780"/>
              <a:gd name="connsiteX4" fmla="*/ 6253721 w 6253721"/>
              <a:gd name="connsiteY4" fmla="*/ 1008146 h 1209780"/>
              <a:gd name="connsiteX5" fmla="*/ 6052087 w 6253721"/>
              <a:gd name="connsiteY5" fmla="*/ 1209780 h 1209780"/>
              <a:gd name="connsiteX6" fmla="*/ 201634 w 6253721"/>
              <a:gd name="connsiteY6" fmla="*/ 1209780 h 1209780"/>
              <a:gd name="connsiteX7" fmla="*/ 0 w 6253721"/>
              <a:gd name="connsiteY7" fmla="*/ 1008146 h 1209780"/>
              <a:gd name="connsiteX8" fmla="*/ 0 w 6253721"/>
              <a:gd name="connsiteY8" fmla="*/ 201634 h 120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3721" h="1209780">
                <a:moveTo>
                  <a:pt x="0" y="201634"/>
                </a:moveTo>
                <a:cubicBezTo>
                  <a:pt x="0" y="90275"/>
                  <a:pt x="90275" y="0"/>
                  <a:pt x="201634" y="0"/>
                </a:cubicBezTo>
                <a:lnTo>
                  <a:pt x="6052087" y="0"/>
                </a:lnTo>
                <a:cubicBezTo>
                  <a:pt x="6163446" y="0"/>
                  <a:pt x="6253721" y="90275"/>
                  <a:pt x="6253721" y="201634"/>
                </a:cubicBezTo>
                <a:lnTo>
                  <a:pt x="6253721" y="1008146"/>
                </a:lnTo>
                <a:cubicBezTo>
                  <a:pt x="6253721" y="1119505"/>
                  <a:pt x="6163446" y="1209780"/>
                  <a:pt x="6052087" y="1209780"/>
                </a:cubicBezTo>
                <a:lnTo>
                  <a:pt x="201634" y="1209780"/>
                </a:lnTo>
                <a:cubicBezTo>
                  <a:pt x="90275" y="1209780"/>
                  <a:pt x="0" y="1119505"/>
                  <a:pt x="0" y="1008146"/>
                </a:cubicBezTo>
                <a:lnTo>
                  <a:pt x="0" y="201634"/>
                </a:lnTo>
                <a:close/>
              </a:path>
            </a:pathLst>
          </a:custGeom>
        </p:spPr>
        <p:style>
          <a:lnRef idx="2">
            <a:schemeClr val="lt1">
              <a:hueOff val="0"/>
              <a:satOff val="0"/>
              <a:lumOff val="0"/>
              <a:alphaOff val="0"/>
            </a:schemeClr>
          </a:lnRef>
          <a:fillRef idx="1">
            <a:schemeClr val="accent2">
              <a:hueOff val="4681519"/>
              <a:satOff val="-5839"/>
              <a:lumOff val="1373"/>
              <a:alphaOff val="0"/>
            </a:schemeClr>
          </a:fillRef>
          <a:effectRef idx="0">
            <a:schemeClr val="accent2">
              <a:hueOff val="4681519"/>
              <a:satOff val="-5839"/>
              <a:lumOff val="1373"/>
              <a:alphaOff val="0"/>
            </a:schemeClr>
          </a:effectRef>
          <a:fontRef idx="minor">
            <a:schemeClr val="lt1"/>
          </a:fontRef>
        </p:style>
        <p:txBody>
          <a:bodyPr spcFirstLastPara="0" vert="horz" wrap="square" lIns="142877" tIns="142877" rIns="142877" bIns="142877" numCol="1" spcCol="1270" anchor="ctr" anchorCtr="0">
            <a:noAutofit/>
          </a:bodyPr>
          <a:lstStyle/>
          <a:p>
            <a:pPr marL="0" lvl="0" indent="0" algn="l" defTabSz="977900">
              <a:lnSpc>
                <a:spcPct val="90000"/>
              </a:lnSpc>
              <a:spcBef>
                <a:spcPct val="0"/>
              </a:spcBef>
              <a:spcAft>
                <a:spcPct val="35000"/>
              </a:spcAft>
              <a:buNone/>
            </a:pPr>
            <a:r>
              <a:rPr lang="en-US" sz="2200" kern="1200"/>
              <a:t>They are included in the overall distributions</a:t>
            </a:r>
          </a:p>
        </p:txBody>
      </p:sp>
    </p:spTree>
    <p:extLst>
      <p:ext uri="{BB962C8B-B14F-4D97-AF65-F5344CB8AC3E}">
        <p14:creationId xmlns:p14="http://schemas.microsoft.com/office/powerpoint/2010/main" val="792229914"/>
      </p:ext>
    </p:extLst>
  </p:cSld>
  <p:clrMapOvr>
    <a:overrideClrMapping bg1="dk1" tx1="lt1" bg2="dk2" tx2="lt2" accent1="accent1" accent2="accent2" accent3="accent3" accent4="accent4" accent5="accent5" accent6="accent6" hlink="hlink" folHlink="folHlink"/>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C517843-4FCA-4D20-A5DA-1C3C315DFFA1}"/>
              </a:ext>
            </a:extLst>
          </p:cNvPr>
          <p:cNvSpPr>
            <a:spLocks noGrp="1"/>
          </p:cNvSpPr>
          <p:nvPr>
            <p:ph type="title"/>
          </p:nvPr>
        </p:nvSpPr>
        <p:spPr>
          <a:xfrm>
            <a:off x="838200" y="365125"/>
            <a:ext cx="10515600" cy="1325563"/>
          </a:xfrm>
        </p:spPr>
        <p:txBody>
          <a:bodyPr>
            <a:normAutofit/>
          </a:bodyPr>
          <a:lstStyle/>
          <a:p>
            <a:r>
              <a:rPr lang="en-US" dirty="0"/>
              <a:t>White/Caucasian</a:t>
            </a:r>
          </a:p>
        </p:txBody>
      </p:sp>
      <p:sp>
        <p:nvSpPr>
          <p:cNvPr id="3" name="Content Placeholder 2">
            <a:extLst>
              <a:ext uri="{FF2B5EF4-FFF2-40B4-BE49-F238E27FC236}">
                <a16:creationId xmlns:a16="http://schemas.microsoft.com/office/drawing/2014/main" id="{E211BE41-82A2-4851-9671-9DE56746A7D5}"/>
              </a:ext>
            </a:extLst>
          </p:cNvPr>
          <p:cNvSpPr>
            <a:spLocks noGrp="1"/>
          </p:cNvSpPr>
          <p:nvPr>
            <p:ph sz="half" idx="1"/>
          </p:nvPr>
        </p:nvSpPr>
        <p:spPr>
          <a:xfrm>
            <a:off x="838200" y="2010833"/>
            <a:ext cx="5096934" cy="4166130"/>
          </a:xfrm>
        </p:spPr>
        <p:txBody>
          <a:bodyPr>
            <a:normAutofit/>
          </a:bodyPr>
          <a:lstStyle/>
          <a:p>
            <a:r>
              <a:rPr lang="en-US" sz="2000" dirty="0"/>
              <a:t>Making up nearly half the sampled population (woot-woot, we’re actually minority serving after all), they tend to set the average</a:t>
            </a:r>
          </a:p>
          <a:p>
            <a:r>
              <a:rPr lang="en-US" sz="2000" dirty="0"/>
              <a:t>So instead of comparing the average, let’s compare the groups to each other</a:t>
            </a:r>
          </a:p>
          <a:p>
            <a:r>
              <a:rPr lang="en-US" sz="2000" dirty="0"/>
              <a:t>In general, we see that A students tend to be A students, etc.</a:t>
            </a:r>
          </a:p>
          <a:p>
            <a:endParaRPr lang="en-US" sz="2000" dirty="0"/>
          </a:p>
        </p:txBody>
      </p:sp>
      <p:graphicFrame>
        <p:nvGraphicFramePr>
          <p:cNvPr id="13" name="Content Placeholder 4">
            <a:extLst>
              <a:ext uri="{FF2B5EF4-FFF2-40B4-BE49-F238E27FC236}">
                <a16:creationId xmlns:a16="http://schemas.microsoft.com/office/drawing/2014/main" id="{25EE8D40-B875-4033-9BD6-E1A54E9C87A8}"/>
              </a:ext>
            </a:extLst>
          </p:cNvPr>
          <p:cNvGraphicFramePr>
            <a:graphicFrameLocks noGrp="1"/>
          </p:cNvGraphicFramePr>
          <p:nvPr>
            <p:ph sz="half" idx="2"/>
            <p:extLst>
              <p:ext uri="{D42A27DB-BD31-4B8C-83A1-F6EECF244321}">
                <p14:modId xmlns:p14="http://schemas.microsoft.com/office/powerpoint/2010/main" val="2178708062"/>
              </p:ext>
            </p:extLst>
          </p:nvPr>
        </p:nvGraphicFramePr>
        <p:xfrm>
          <a:off x="6256338" y="2011363"/>
          <a:ext cx="5097462" cy="4165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5540541"/>
      </p:ext>
    </p:extLst>
  </p:cSld>
  <p:clrMapOvr>
    <a:overrideClrMapping bg1="dk1" tx1="lt1" bg2="dk2" tx2="lt2" accent1="accent1" accent2="accent2" accent3="accent3" accent4="accent4" accent5="accent5" accent6="accent6" hlink="hlink" folHlink="folHlink"/>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C517843-4FCA-4D20-A5DA-1C3C315DFFA1}"/>
              </a:ext>
            </a:extLst>
          </p:cNvPr>
          <p:cNvSpPr>
            <a:spLocks noGrp="1"/>
          </p:cNvSpPr>
          <p:nvPr>
            <p:ph type="title"/>
          </p:nvPr>
        </p:nvSpPr>
        <p:spPr>
          <a:xfrm>
            <a:off x="838200" y="365125"/>
            <a:ext cx="10515600" cy="1325563"/>
          </a:xfrm>
        </p:spPr>
        <p:txBody>
          <a:bodyPr>
            <a:normAutofit/>
          </a:bodyPr>
          <a:lstStyle/>
          <a:p>
            <a:r>
              <a:rPr lang="en-US" dirty="0"/>
              <a:t>Asian</a:t>
            </a:r>
          </a:p>
        </p:txBody>
      </p:sp>
      <p:sp>
        <p:nvSpPr>
          <p:cNvPr id="3" name="Content Placeholder 2">
            <a:extLst>
              <a:ext uri="{FF2B5EF4-FFF2-40B4-BE49-F238E27FC236}">
                <a16:creationId xmlns:a16="http://schemas.microsoft.com/office/drawing/2014/main" id="{E211BE41-82A2-4851-9671-9DE56746A7D5}"/>
              </a:ext>
            </a:extLst>
          </p:cNvPr>
          <p:cNvSpPr>
            <a:spLocks noGrp="1"/>
          </p:cNvSpPr>
          <p:nvPr>
            <p:ph sz="half" idx="1"/>
          </p:nvPr>
        </p:nvSpPr>
        <p:spPr>
          <a:xfrm>
            <a:off x="838200" y="2010833"/>
            <a:ext cx="5096934" cy="4166130"/>
          </a:xfrm>
        </p:spPr>
        <p:txBody>
          <a:bodyPr>
            <a:normAutofit/>
          </a:bodyPr>
          <a:lstStyle/>
          <a:p>
            <a:r>
              <a:rPr lang="en-US" sz="2000" dirty="0"/>
              <a:t>Asian A students tend to retain their grades in higher courses much better than their Caucasian peers</a:t>
            </a:r>
          </a:p>
          <a:p>
            <a:r>
              <a:rPr lang="en-US" sz="2000" dirty="0"/>
              <a:t>However, for B and C students, the retention/improvement/decline in grades is roughly the same, though C students do tend to improve more than their Caucasian peers</a:t>
            </a:r>
          </a:p>
          <a:p>
            <a:endParaRPr lang="en-US" sz="2000" dirty="0"/>
          </a:p>
          <a:p>
            <a:endParaRPr lang="en-US" sz="2000" dirty="0"/>
          </a:p>
          <a:p>
            <a:endParaRPr lang="en-US" sz="2000" dirty="0"/>
          </a:p>
        </p:txBody>
      </p:sp>
      <p:graphicFrame>
        <p:nvGraphicFramePr>
          <p:cNvPr id="13" name="Content Placeholder 6">
            <a:extLst>
              <a:ext uri="{FF2B5EF4-FFF2-40B4-BE49-F238E27FC236}">
                <a16:creationId xmlns:a16="http://schemas.microsoft.com/office/drawing/2014/main" id="{DB937D8A-1ABA-4147-82B8-1F12AE96A8C6}"/>
              </a:ext>
            </a:extLst>
          </p:cNvPr>
          <p:cNvGraphicFramePr>
            <a:graphicFrameLocks noGrp="1"/>
          </p:cNvGraphicFramePr>
          <p:nvPr>
            <p:ph sz="half" idx="2"/>
            <p:extLst>
              <p:ext uri="{D42A27DB-BD31-4B8C-83A1-F6EECF244321}">
                <p14:modId xmlns:p14="http://schemas.microsoft.com/office/powerpoint/2010/main" val="3453631376"/>
              </p:ext>
            </p:extLst>
          </p:nvPr>
        </p:nvGraphicFramePr>
        <p:xfrm>
          <a:off x="6256338" y="2011363"/>
          <a:ext cx="5097462" cy="4165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87049159"/>
      </p:ext>
    </p:extLst>
  </p:cSld>
  <p:clrMapOvr>
    <a:overrideClrMapping bg1="dk1" tx1="lt1" bg2="dk2" tx2="lt2" accent1="accent1" accent2="accent2" accent3="accent3" accent4="accent4" accent5="accent5" accent6="accent6" hlink="hlink" folHlink="folHlink"/>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3E5E00-08A0-412E-AE60-96F45DD0768D}"/>
              </a:ext>
            </a:extLst>
          </p:cNvPr>
          <p:cNvSpPr>
            <a:spLocks noGrp="1"/>
          </p:cNvSpPr>
          <p:nvPr>
            <p:ph type="title"/>
          </p:nvPr>
        </p:nvSpPr>
        <p:spPr>
          <a:xfrm>
            <a:off x="838200" y="365125"/>
            <a:ext cx="10515600" cy="1325563"/>
          </a:xfrm>
        </p:spPr>
        <p:txBody>
          <a:bodyPr>
            <a:normAutofit/>
          </a:bodyPr>
          <a:lstStyle/>
          <a:p>
            <a:r>
              <a:rPr lang="en-US" dirty="0"/>
              <a:t>Black/African American</a:t>
            </a:r>
          </a:p>
        </p:txBody>
      </p:sp>
      <p:sp>
        <p:nvSpPr>
          <p:cNvPr id="3" name="Content Placeholder 2">
            <a:extLst>
              <a:ext uri="{FF2B5EF4-FFF2-40B4-BE49-F238E27FC236}">
                <a16:creationId xmlns:a16="http://schemas.microsoft.com/office/drawing/2014/main" id="{7CAC2FB6-8C2C-4392-8983-FBBD86003D7B}"/>
              </a:ext>
            </a:extLst>
          </p:cNvPr>
          <p:cNvSpPr>
            <a:spLocks noGrp="1"/>
          </p:cNvSpPr>
          <p:nvPr>
            <p:ph sz="half" idx="1"/>
          </p:nvPr>
        </p:nvSpPr>
        <p:spPr>
          <a:xfrm>
            <a:off x="838200" y="2010833"/>
            <a:ext cx="5096934" cy="4166130"/>
          </a:xfrm>
        </p:spPr>
        <p:txBody>
          <a:bodyPr>
            <a:normAutofit/>
          </a:bodyPr>
          <a:lstStyle/>
          <a:p>
            <a:r>
              <a:rPr lang="en-US" sz="2000" dirty="0"/>
              <a:t>It is definitely with our Black/African American populations, as well as our other minority students, where the grade retention for A students begins to suffer</a:t>
            </a:r>
          </a:p>
          <a:p>
            <a:r>
              <a:rPr lang="en-US" sz="2000" dirty="0"/>
              <a:t>Unlike their Asian and Caucasian peers, less than half are able to maintain their A’s</a:t>
            </a:r>
          </a:p>
          <a:p>
            <a:r>
              <a:rPr lang="en-US" sz="2000" dirty="0"/>
              <a:t>B students are more likely to become C students than keep their Bs</a:t>
            </a:r>
          </a:p>
          <a:p>
            <a:r>
              <a:rPr lang="en-US" sz="2000" dirty="0"/>
              <a:t>And C student tend to remain constant, though a larger percentage are more likely to have a W/WF/WP/WE than their peers</a:t>
            </a:r>
          </a:p>
        </p:txBody>
      </p:sp>
      <p:graphicFrame>
        <p:nvGraphicFramePr>
          <p:cNvPr id="11" name="Content Placeholder 4">
            <a:extLst>
              <a:ext uri="{FF2B5EF4-FFF2-40B4-BE49-F238E27FC236}">
                <a16:creationId xmlns:a16="http://schemas.microsoft.com/office/drawing/2014/main" id="{3D386FCA-E46F-43D7-BEA3-8C57B50E99D6}"/>
              </a:ext>
            </a:extLst>
          </p:cNvPr>
          <p:cNvGraphicFramePr>
            <a:graphicFrameLocks noGrp="1"/>
          </p:cNvGraphicFramePr>
          <p:nvPr>
            <p:ph sz="half" idx="2"/>
            <p:extLst>
              <p:ext uri="{D42A27DB-BD31-4B8C-83A1-F6EECF244321}">
                <p14:modId xmlns:p14="http://schemas.microsoft.com/office/powerpoint/2010/main" val="2798897689"/>
              </p:ext>
            </p:extLst>
          </p:nvPr>
        </p:nvGraphicFramePr>
        <p:xfrm>
          <a:off x="6256338" y="2011363"/>
          <a:ext cx="5097462" cy="4165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66551013"/>
      </p:ext>
    </p:extLst>
  </p:cSld>
  <p:clrMapOvr>
    <a:overrideClrMapping bg1="dk1" tx1="lt1" bg2="dk2" tx2="lt2" accent1="accent1" accent2="accent2" accent3="accent3" accent4="accent4" accent5="accent5" accent6="accent6" hlink="hlink" folHlink="folHlink"/>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A822046-A7AE-48FC-B69C-33A1F8FE247C}"/>
              </a:ext>
            </a:extLst>
          </p:cNvPr>
          <p:cNvSpPr>
            <a:spLocks noGrp="1"/>
          </p:cNvSpPr>
          <p:nvPr>
            <p:ph type="title"/>
          </p:nvPr>
        </p:nvSpPr>
        <p:spPr>
          <a:xfrm>
            <a:off x="838200" y="365125"/>
            <a:ext cx="10515600" cy="1325563"/>
          </a:xfrm>
        </p:spPr>
        <p:txBody>
          <a:bodyPr>
            <a:normAutofit/>
          </a:bodyPr>
          <a:lstStyle/>
          <a:p>
            <a:r>
              <a:rPr lang="en-US" dirty="0"/>
              <a:t>Hispanic</a:t>
            </a:r>
          </a:p>
        </p:txBody>
      </p:sp>
      <p:sp>
        <p:nvSpPr>
          <p:cNvPr id="3" name="Content Placeholder 2">
            <a:extLst>
              <a:ext uri="{FF2B5EF4-FFF2-40B4-BE49-F238E27FC236}">
                <a16:creationId xmlns:a16="http://schemas.microsoft.com/office/drawing/2014/main" id="{0526AB76-E475-410B-A950-2B2739C10E4A}"/>
              </a:ext>
            </a:extLst>
          </p:cNvPr>
          <p:cNvSpPr>
            <a:spLocks noGrp="1"/>
          </p:cNvSpPr>
          <p:nvPr>
            <p:ph sz="half" idx="1"/>
          </p:nvPr>
        </p:nvSpPr>
        <p:spPr>
          <a:xfrm>
            <a:off x="838200" y="2010833"/>
            <a:ext cx="5096934" cy="4166130"/>
          </a:xfrm>
        </p:spPr>
        <p:txBody>
          <a:bodyPr>
            <a:normAutofit/>
          </a:bodyPr>
          <a:lstStyle/>
          <a:p>
            <a:r>
              <a:rPr lang="en-US" sz="2000" dirty="0"/>
              <a:t>Hispanic populations show similar trends</a:t>
            </a:r>
          </a:p>
          <a:p>
            <a:r>
              <a:rPr lang="en-US" sz="2000" dirty="0"/>
              <a:t>Most will not keep their A, and those entering with a previous C are just as likely to keep their C are they are to withdraw</a:t>
            </a:r>
          </a:p>
          <a:p>
            <a:r>
              <a:rPr lang="en-US" sz="2000" dirty="0"/>
              <a:t>B students are just as likely to become B or C students in the next course</a:t>
            </a:r>
          </a:p>
        </p:txBody>
      </p:sp>
      <p:graphicFrame>
        <p:nvGraphicFramePr>
          <p:cNvPr id="11" name="Content Placeholder 4">
            <a:extLst>
              <a:ext uri="{FF2B5EF4-FFF2-40B4-BE49-F238E27FC236}">
                <a16:creationId xmlns:a16="http://schemas.microsoft.com/office/drawing/2014/main" id="{8D1B2017-CFB2-43B8-828F-732DF6292D9E}"/>
              </a:ext>
            </a:extLst>
          </p:cNvPr>
          <p:cNvGraphicFramePr>
            <a:graphicFrameLocks noGrp="1"/>
          </p:cNvGraphicFramePr>
          <p:nvPr>
            <p:ph sz="half" idx="2"/>
            <p:extLst>
              <p:ext uri="{D42A27DB-BD31-4B8C-83A1-F6EECF244321}">
                <p14:modId xmlns:p14="http://schemas.microsoft.com/office/powerpoint/2010/main" val="4259311445"/>
              </p:ext>
            </p:extLst>
          </p:nvPr>
        </p:nvGraphicFramePr>
        <p:xfrm>
          <a:off x="6256338" y="2011363"/>
          <a:ext cx="5097462" cy="4165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13105995"/>
      </p:ext>
    </p:extLst>
  </p:cSld>
  <p:clrMapOvr>
    <a:overrideClrMapping bg1="dk1" tx1="lt1" bg2="dk2" tx2="lt2" accent1="accent1" accent2="accent2" accent3="accent3" accent4="accent4" accent5="accent5" accent6="accent6" hlink="hlink" folHlink="folHlink"/>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1B920-103C-4BA3-AF19-87C0CF3B5243}"/>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sz="4100"/>
              <a:t>Bad Faith Argument: Our students are doing well overall</a:t>
            </a:r>
          </a:p>
        </p:txBody>
      </p:sp>
      <p:sp>
        <p:nvSpPr>
          <p:cNvPr id="3" name="Content Placeholder 2">
            <a:extLst>
              <a:ext uri="{FF2B5EF4-FFF2-40B4-BE49-F238E27FC236}">
                <a16:creationId xmlns:a16="http://schemas.microsoft.com/office/drawing/2014/main" id="{8B139677-45A4-4E5F-9D99-7EDB775055CC}"/>
              </a:ext>
            </a:extLst>
          </p:cNvPr>
          <p:cNvSpPr>
            <a:spLocks noGrp="1"/>
          </p:cNvSpPr>
          <p:nvPr>
            <p:ph sz="half" idx="1"/>
          </p:nvPr>
        </p:nvSpPr>
        <p:spPr>
          <a:xfrm>
            <a:off x="4965431" y="2438400"/>
            <a:ext cx="6586489" cy="3785419"/>
          </a:xfrm>
        </p:spPr>
        <p:txBody>
          <a:bodyPr vert="horz" lIns="91440" tIns="45720" rIns="91440" bIns="45720" rtlCol="0">
            <a:normAutofit/>
          </a:bodyPr>
          <a:lstStyle/>
          <a:p>
            <a:r>
              <a:rPr lang="en-US" sz="2000" dirty="0"/>
              <a:t>This takes the following forms</a:t>
            </a:r>
          </a:p>
          <a:p>
            <a:pPr lvl="1"/>
            <a:r>
              <a:rPr lang="en-US" sz="2000" dirty="0"/>
              <a:t>“Our students do better than their four-year peers”</a:t>
            </a:r>
          </a:p>
          <a:p>
            <a:pPr lvl="1"/>
            <a:r>
              <a:rPr lang="en-US" sz="2000" dirty="0"/>
              <a:t>“Our students do well after graduation”</a:t>
            </a:r>
          </a:p>
          <a:p>
            <a:r>
              <a:rPr lang="en-US" sz="2000" dirty="0"/>
              <a:t>So let’s unpack this one</a:t>
            </a:r>
          </a:p>
        </p:txBody>
      </p:sp>
      <p:pic>
        <p:nvPicPr>
          <p:cNvPr id="6" name="Content Placeholder 5" descr="Businessman in thumbs up">
            <a:extLst>
              <a:ext uri="{FF2B5EF4-FFF2-40B4-BE49-F238E27FC236}">
                <a16:creationId xmlns:a16="http://schemas.microsoft.com/office/drawing/2014/main" id="{0557DBDD-86DD-40AC-952C-6B94FDD8069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9941" r="24940" b="-1"/>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9D5D4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67646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F923A0C-3A2A-44B9-A6A7-3ED21BF0FB3D}"/>
              </a:ext>
            </a:extLst>
          </p:cNvPr>
          <p:cNvSpPr>
            <a:spLocks noGrp="1"/>
          </p:cNvSpPr>
          <p:nvPr>
            <p:ph type="title"/>
          </p:nvPr>
        </p:nvSpPr>
        <p:spPr>
          <a:xfrm>
            <a:off x="838200" y="365125"/>
            <a:ext cx="10515600" cy="1325563"/>
          </a:xfrm>
        </p:spPr>
        <p:txBody>
          <a:bodyPr>
            <a:normAutofit/>
          </a:bodyPr>
          <a:lstStyle/>
          <a:p>
            <a:r>
              <a:rPr lang="en-US" dirty="0"/>
              <a:t>Multiracial Students</a:t>
            </a:r>
          </a:p>
        </p:txBody>
      </p:sp>
      <p:sp>
        <p:nvSpPr>
          <p:cNvPr id="3" name="Content Placeholder 2">
            <a:extLst>
              <a:ext uri="{FF2B5EF4-FFF2-40B4-BE49-F238E27FC236}">
                <a16:creationId xmlns:a16="http://schemas.microsoft.com/office/drawing/2014/main" id="{E89DCFAF-3C1A-4037-ABE6-B04D7FBB2AC5}"/>
              </a:ext>
            </a:extLst>
          </p:cNvPr>
          <p:cNvSpPr>
            <a:spLocks noGrp="1"/>
          </p:cNvSpPr>
          <p:nvPr>
            <p:ph sz="half" idx="1"/>
          </p:nvPr>
        </p:nvSpPr>
        <p:spPr>
          <a:xfrm>
            <a:off x="838200" y="2010833"/>
            <a:ext cx="5096934" cy="4166130"/>
          </a:xfrm>
        </p:spPr>
        <p:txBody>
          <a:bodyPr>
            <a:normAutofit/>
          </a:bodyPr>
          <a:lstStyle/>
          <a:p>
            <a:r>
              <a:rPr lang="en-US" sz="2000" dirty="0"/>
              <a:t>Multiracial students are nearing the limit for what can be reported here (probably where there are no D’s)</a:t>
            </a:r>
          </a:p>
          <a:p>
            <a:r>
              <a:rPr lang="en-US" sz="2000" dirty="0"/>
              <a:t>We may be able to infer similar trends to other minority students other than Asian students</a:t>
            </a:r>
          </a:p>
          <a:p>
            <a:r>
              <a:rPr lang="en-US" sz="2000" dirty="0"/>
              <a:t>So, overall, students who are not Caucasian or Asian typically lose a letter grade in higher courses, especially if they were A students to begin with</a:t>
            </a:r>
          </a:p>
        </p:txBody>
      </p:sp>
      <p:graphicFrame>
        <p:nvGraphicFramePr>
          <p:cNvPr id="11" name="Content Placeholder 4">
            <a:extLst>
              <a:ext uri="{FF2B5EF4-FFF2-40B4-BE49-F238E27FC236}">
                <a16:creationId xmlns:a16="http://schemas.microsoft.com/office/drawing/2014/main" id="{520378B4-E1B8-4CFC-95E0-3875FDAA2EFF}"/>
              </a:ext>
            </a:extLst>
          </p:cNvPr>
          <p:cNvGraphicFramePr>
            <a:graphicFrameLocks noGrp="1"/>
          </p:cNvGraphicFramePr>
          <p:nvPr>
            <p:ph sz="half" idx="2"/>
            <p:extLst>
              <p:ext uri="{D42A27DB-BD31-4B8C-83A1-F6EECF244321}">
                <p14:modId xmlns:p14="http://schemas.microsoft.com/office/powerpoint/2010/main" val="1889565829"/>
              </p:ext>
            </p:extLst>
          </p:nvPr>
        </p:nvGraphicFramePr>
        <p:xfrm>
          <a:off x="6256338" y="2011363"/>
          <a:ext cx="5097462" cy="4165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58758175"/>
      </p:ext>
    </p:extLst>
  </p:cSld>
  <p:clrMapOvr>
    <a:overrideClrMapping bg1="dk1" tx1="lt1" bg2="dk2" tx2="lt2" accent1="accent1" accent2="accent2" accent3="accent3" accent4="accent4" accent5="accent5" accent6="accent6" hlink="hlink" folHlink="folHlink"/>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053C93-417E-4ED2-BEDF-F66D02E7F0F9}"/>
              </a:ext>
            </a:extLst>
          </p:cNvPr>
          <p:cNvSpPr>
            <a:spLocks noGrp="1"/>
          </p:cNvSpPr>
          <p:nvPr>
            <p:ph type="title"/>
          </p:nvPr>
        </p:nvSpPr>
        <p:spPr>
          <a:xfrm>
            <a:off x="838200" y="365125"/>
            <a:ext cx="10515600" cy="1325563"/>
          </a:xfrm>
        </p:spPr>
        <p:txBody>
          <a:bodyPr>
            <a:normAutofit/>
          </a:bodyPr>
          <a:lstStyle/>
          <a:p>
            <a:r>
              <a:rPr lang="en-US" dirty="0"/>
              <a:t>Ethnicity and Starting Grade Distribution</a:t>
            </a:r>
          </a:p>
        </p:txBody>
      </p:sp>
      <p:sp>
        <p:nvSpPr>
          <p:cNvPr id="3" name="Content Placeholder 2">
            <a:extLst>
              <a:ext uri="{FF2B5EF4-FFF2-40B4-BE49-F238E27FC236}">
                <a16:creationId xmlns:a16="http://schemas.microsoft.com/office/drawing/2014/main" id="{F1927A00-FA07-428F-B82C-7C406FF60D3E}"/>
              </a:ext>
            </a:extLst>
          </p:cNvPr>
          <p:cNvSpPr>
            <a:spLocks noGrp="1"/>
          </p:cNvSpPr>
          <p:nvPr>
            <p:ph sz="half" idx="1"/>
          </p:nvPr>
        </p:nvSpPr>
        <p:spPr>
          <a:xfrm>
            <a:off x="838200" y="2010833"/>
            <a:ext cx="5096934" cy="4166130"/>
          </a:xfrm>
        </p:spPr>
        <p:txBody>
          <a:bodyPr>
            <a:normAutofit/>
          </a:bodyPr>
          <a:lstStyle/>
          <a:p>
            <a:r>
              <a:rPr lang="en-US" sz="2000" dirty="0"/>
              <a:t>So we have percentage retentions, but what percent of our incoming students fall into each category?</a:t>
            </a:r>
          </a:p>
          <a:p>
            <a:r>
              <a:rPr lang="en-US" sz="2000" dirty="0"/>
              <a:t>Overall minority groups except Asian students aren’t not starting out as well as their Caucasian peers</a:t>
            </a:r>
          </a:p>
          <a:p>
            <a:r>
              <a:rPr lang="en-US" sz="2000" dirty="0"/>
              <a:t>In order to help these students succeed, we need to help them retain their grades (if not raise them) as much as possible</a:t>
            </a:r>
          </a:p>
          <a:p>
            <a:r>
              <a:rPr lang="en-US" sz="2000" dirty="0"/>
              <a:t>So how does this compare between online and in-person courses?</a:t>
            </a:r>
          </a:p>
        </p:txBody>
      </p:sp>
      <p:graphicFrame>
        <p:nvGraphicFramePr>
          <p:cNvPr id="8" name="Content Placeholder 7">
            <a:extLst>
              <a:ext uri="{FF2B5EF4-FFF2-40B4-BE49-F238E27FC236}">
                <a16:creationId xmlns:a16="http://schemas.microsoft.com/office/drawing/2014/main" id="{3EB56807-6573-4EF8-B8E7-8D0F33D5CA9E}"/>
              </a:ext>
            </a:extLst>
          </p:cNvPr>
          <p:cNvGraphicFramePr>
            <a:graphicFrameLocks noGrp="1"/>
          </p:cNvGraphicFramePr>
          <p:nvPr>
            <p:ph sz="half" idx="2"/>
            <p:extLst>
              <p:ext uri="{D42A27DB-BD31-4B8C-83A1-F6EECF244321}">
                <p14:modId xmlns:p14="http://schemas.microsoft.com/office/powerpoint/2010/main" val="2515306950"/>
              </p:ext>
            </p:extLst>
          </p:nvPr>
        </p:nvGraphicFramePr>
        <p:xfrm>
          <a:off x="5993665" y="2010833"/>
          <a:ext cx="6091498" cy="4165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49595981"/>
      </p:ext>
    </p:extLst>
  </p:cSld>
  <p:clrMapOvr>
    <a:overrideClrMapping bg1="dk1" tx1="lt1" bg2="dk2" tx2="lt2" accent1="accent1" accent2="accent2" accent3="accent3" accent4="accent4" accent5="accent5" accent6="accent6" hlink="hlink" folHlink="folHlink"/>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48D0F4D-3E87-4F8F-9A83-C12F3ED34F1E}"/>
              </a:ext>
            </a:extLst>
          </p:cNvPr>
          <p:cNvSpPr>
            <a:spLocks noGrp="1"/>
          </p:cNvSpPr>
          <p:nvPr>
            <p:ph type="title"/>
          </p:nvPr>
        </p:nvSpPr>
        <p:spPr>
          <a:xfrm>
            <a:off x="838200" y="331258"/>
            <a:ext cx="10515600" cy="1325563"/>
          </a:xfrm>
        </p:spPr>
        <p:txBody>
          <a:bodyPr>
            <a:normAutofit/>
          </a:bodyPr>
          <a:lstStyle/>
          <a:p>
            <a:r>
              <a:rPr lang="en-US" dirty="0"/>
              <a:t>Breakdown Verses Deployment (Data)</a:t>
            </a:r>
          </a:p>
        </p:txBody>
      </p:sp>
      <p:graphicFrame>
        <p:nvGraphicFramePr>
          <p:cNvPr id="8" name="Content Placeholder 7">
            <a:extLst>
              <a:ext uri="{FF2B5EF4-FFF2-40B4-BE49-F238E27FC236}">
                <a16:creationId xmlns:a16="http://schemas.microsoft.com/office/drawing/2014/main" id="{9080F2CC-3262-401D-9CF5-48535D40CF96}"/>
              </a:ext>
            </a:extLst>
          </p:cNvPr>
          <p:cNvGraphicFramePr>
            <a:graphicFrameLocks noGrp="1"/>
          </p:cNvGraphicFramePr>
          <p:nvPr>
            <p:ph sz="half" idx="1"/>
            <p:extLst>
              <p:ext uri="{D42A27DB-BD31-4B8C-83A1-F6EECF244321}">
                <p14:modId xmlns:p14="http://schemas.microsoft.com/office/powerpoint/2010/main" val="4216802173"/>
              </p:ext>
            </p:extLst>
          </p:nvPr>
        </p:nvGraphicFramePr>
        <p:xfrm>
          <a:off x="285448" y="2011362"/>
          <a:ext cx="5767009" cy="458296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ontent Placeholder 9">
            <a:extLst>
              <a:ext uri="{FF2B5EF4-FFF2-40B4-BE49-F238E27FC236}">
                <a16:creationId xmlns:a16="http://schemas.microsoft.com/office/drawing/2014/main" id="{4D5429A9-8A0F-444A-ACCD-57B19C8458B5}"/>
              </a:ext>
            </a:extLst>
          </p:cNvPr>
          <p:cNvGraphicFramePr>
            <a:graphicFrameLocks noGrp="1"/>
          </p:cNvGraphicFramePr>
          <p:nvPr>
            <p:ph sz="half" idx="2"/>
            <p:extLst>
              <p:ext uri="{D42A27DB-BD31-4B8C-83A1-F6EECF244321}">
                <p14:modId xmlns:p14="http://schemas.microsoft.com/office/powerpoint/2010/main" val="331352242"/>
              </p:ext>
            </p:extLst>
          </p:nvPr>
        </p:nvGraphicFramePr>
        <p:xfrm>
          <a:off x="6139544" y="2011362"/>
          <a:ext cx="5858931" cy="45829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24942412"/>
      </p:ext>
    </p:extLst>
  </p:cSld>
  <p:clrMapOvr>
    <a:overrideClrMapping bg1="dk1" tx1="lt1" bg2="dk2" tx2="lt2" accent1="accent1" accent2="accent2" accent3="accent3" accent4="accent4" accent5="accent5" accent6="accent6" hlink="hlink" folHlink="folHlink"/>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383CD53-1760-4AA6-9FDB-CED03735D803}"/>
              </a:ext>
            </a:extLst>
          </p:cNvPr>
          <p:cNvSpPr>
            <a:spLocks noGrp="1"/>
          </p:cNvSpPr>
          <p:nvPr>
            <p:ph type="title"/>
          </p:nvPr>
        </p:nvSpPr>
        <p:spPr>
          <a:xfrm>
            <a:off x="838200" y="365125"/>
            <a:ext cx="10515600" cy="1325563"/>
          </a:xfrm>
        </p:spPr>
        <p:txBody>
          <a:bodyPr>
            <a:normAutofit/>
          </a:bodyPr>
          <a:lstStyle/>
          <a:p>
            <a:r>
              <a:rPr lang="en-US" dirty="0"/>
              <a:t>Breakdown Verses Deployment (Discussion)</a:t>
            </a:r>
          </a:p>
        </p:txBody>
      </p:sp>
      <p:sp>
        <p:nvSpPr>
          <p:cNvPr id="3" name="Content Placeholder 2">
            <a:extLst>
              <a:ext uri="{FF2B5EF4-FFF2-40B4-BE49-F238E27FC236}">
                <a16:creationId xmlns:a16="http://schemas.microsoft.com/office/drawing/2014/main" id="{1AFCF09D-AAFD-4AC4-A249-C0035234C87A}"/>
              </a:ext>
            </a:extLst>
          </p:cNvPr>
          <p:cNvSpPr>
            <a:spLocks noGrp="1"/>
          </p:cNvSpPr>
          <p:nvPr>
            <p:ph sz="half" idx="1"/>
          </p:nvPr>
        </p:nvSpPr>
        <p:spPr>
          <a:xfrm>
            <a:off x="838200" y="2010833"/>
            <a:ext cx="5096934" cy="4166130"/>
          </a:xfrm>
        </p:spPr>
        <p:txBody>
          <a:bodyPr>
            <a:normAutofit/>
          </a:bodyPr>
          <a:lstStyle/>
          <a:p>
            <a:r>
              <a:rPr lang="en-US" sz="2000" dirty="0"/>
              <a:t>As with previous slides there are three important notes here</a:t>
            </a:r>
          </a:p>
          <a:p>
            <a:pPr lvl="1"/>
            <a:r>
              <a:rPr lang="en-US" sz="1600" dirty="0"/>
              <a:t>White/Caucasian data points constitute a majority of the overall trends</a:t>
            </a:r>
          </a:p>
          <a:p>
            <a:pPr lvl="1"/>
            <a:r>
              <a:rPr lang="en-US" sz="1600" dirty="0"/>
              <a:t>151/152 data points are the heaviest contributors to these trends</a:t>
            </a:r>
          </a:p>
          <a:p>
            <a:pPr lvl="1"/>
            <a:r>
              <a:rPr lang="en-US" sz="1600" dirty="0"/>
              <a:t>We’re going to try to stick to N = 100 (ergo why multiracial is missing as are hybrid courses)</a:t>
            </a:r>
          </a:p>
          <a:p>
            <a:r>
              <a:rPr lang="en-US" sz="2000" dirty="0"/>
              <a:t>For incoming students, more students are starting out with A/B’s in seated than they are in online</a:t>
            </a:r>
          </a:p>
          <a:p>
            <a:r>
              <a:rPr lang="en-US" sz="2000" dirty="0"/>
              <a:t>This is particularly true for Black/African American populations, with only Hispanic populations going against this trend</a:t>
            </a:r>
          </a:p>
        </p:txBody>
      </p:sp>
      <p:graphicFrame>
        <p:nvGraphicFramePr>
          <p:cNvPr id="8" name="Content Placeholder 9">
            <a:extLst>
              <a:ext uri="{FF2B5EF4-FFF2-40B4-BE49-F238E27FC236}">
                <a16:creationId xmlns:a16="http://schemas.microsoft.com/office/drawing/2014/main" id="{7CF8AF74-88C6-49D0-B0E0-AB21D0ACD86C}"/>
              </a:ext>
            </a:extLst>
          </p:cNvPr>
          <p:cNvGraphicFramePr>
            <a:graphicFrameLocks noGrp="1"/>
          </p:cNvGraphicFramePr>
          <p:nvPr>
            <p:ph sz="half" idx="2"/>
            <p:extLst>
              <p:ext uri="{D42A27DB-BD31-4B8C-83A1-F6EECF244321}">
                <p14:modId xmlns:p14="http://schemas.microsoft.com/office/powerpoint/2010/main" val="176490966"/>
              </p:ext>
            </p:extLst>
          </p:nvPr>
        </p:nvGraphicFramePr>
        <p:xfrm>
          <a:off x="6256338" y="2011363"/>
          <a:ext cx="5829224" cy="4165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65064679"/>
      </p:ext>
    </p:extLst>
  </p:cSld>
  <p:clrMapOvr>
    <a:overrideClrMapping bg1="dk1" tx1="lt1" bg2="dk2" tx2="lt2" accent1="accent1" accent2="accent2" accent3="accent3" accent4="accent4" accent5="accent5" accent6="accent6" hlink="hlink" folHlink="folHlink"/>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7D8FCBB-1167-4405-9CEC-1BC817CEC536}"/>
              </a:ext>
            </a:extLst>
          </p:cNvPr>
          <p:cNvSpPr>
            <a:spLocks noGrp="1"/>
          </p:cNvSpPr>
          <p:nvPr>
            <p:ph type="title"/>
          </p:nvPr>
        </p:nvSpPr>
        <p:spPr>
          <a:xfrm>
            <a:off x="838200" y="365125"/>
            <a:ext cx="10515600" cy="1325563"/>
          </a:xfrm>
        </p:spPr>
        <p:txBody>
          <a:bodyPr>
            <a:normAutofit/>
          </a:bodyPr>
          <a:lstStyle/>
          <a:p>
            <a:r>
              <a:rPr lang="en-US" dirty="0"/>
              <a:t>How Groups Are Finishing (Data)</a:t>
            </a:r>
          </a:p>
        </p:txBody>
      </p:sp>
      <p:graphicFrame>
        <p:nvGraphicFramePr>
          <p:cNvPr id="10" name="Content Placeholder 9">
            <a:extLst>
              <a:ext uri="{FF2B5EF4-FFF2-40B4-BE49-F238E27FC236}">
                <a16:creationId xmlns:a16="http://schemas.microsoft.com/office/drawing/2014/main" id="{BEE8F9BC-48FE-4C2A-9EA4-ED61E4B9F62F}"/>
              </a:ext>
            </a:extLst>
          </p:cNvPr>
          <p:cNvGraphicFramePr>
            <a:graphicFrameLocks noGrp="1"/>
          </p:cNvGraphicFramePr>
          <p:nvPr>
            <p:ph sz="half" idx="1"/>
            <p:extLst>
              <p:ext uri="{D42A27DB-BD31-4B8C-83A1-F6EECF244321}">
                <p14:modId xmlns:p14="http://schemas.microsoft.com/office/powerpoint/2010/main" val="374234296"/>
              </p:ext>
            </p:extLst>
          </p:nvPr>
        </p:nvGraphicFramePr>
        <p:xfrm>
          <a:off x="159658" y="2011362"/>
          <a:ext cx="5776006" cy="475713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ontent Placeholder 11">
            <a:extLst>
              <a:ext uri="{FF2B5EF4-FFF2-40B4-BE49-F238E27FC236}">
                <a16:creationId xmlns:a16="http://schemas.microsoft.com/office/drawing/2014/main" id="{CB992B02-D896-432F-A1FC-525DB6D5BFC9}"/>
              </a:ext>
            </a:extLst>
          </p:cNvPr>
          <p:cNvGraphicFramePr>
            <a:graphicFrameLocks noGrp="1"/>
          </p:cNvGraphicFramePr>
          <p:nvPr>
            <p:ph sz="half" idx="2"/>
            <p:extLst>
              <p:ext uri="{D42A27DB-BD31-4B8C-83A1-F6EECF244321}">
                <p14:modId xmlns:p14="http://schemas.microsoft.com/office/powerpoint/2010/main" val="3881845477"/>
              </p:ext>
            </p:extLst>
          </p:nvPr>
        </p:nvGraphicFramePr>
        <p:xfrm>
          <a:off x="6256338" y="2011363"/>
          <a:ext cx="5824386" cy="47571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28411612"/>
      </p:ext>
    </p:extLst>
  </p:cSld>
  <p:clrMapOvr>
    <a:overrideClrMapping bg1="dk1" tx1="lt1" bg2="dk2" tx2="lt2" accent1="accent1" accent2="accent2" accent3="accent3" accent4="accent4" accent5="accent5" accent6="accent6" hlink="hlink" folHlink="folHlink"/>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C090647-9945-46B0-92E7-EEB647D65B12}"/>
              </a:ext>
            </a:extLst>
          </p:cNvPr>
          <p:cNvSpPr>
            <a:spLocks noGrp="1"/>
          </p:cNvSpPr>
          <p:nvPr>
            <p:ph type="title"/>
          </p:nvPr>
        </p:nvSpPr>
        <p:spPr>
          <a:xfrm>
            <a:off x="838200" y="365125"/>
            <a:ext cx="10515600" cy="1325563"/>
          </a:xfrm>
        </p:spPr>
        <p:txBody>
          <a:bodyPr>
            <a:normAutofit/>
          </a:bodyPr>
          <a:lstStyle/>
          <a:p>
            <a:r>
              <a:rPr lang="en-US" dirty="0"/>
              <a:t>How Groups Are Finishing (Discussion)</a:t>
            </a:r>
          </a:p>
        </p:txBody>
      </p:sp>
      <p:sp>
        <p:nvSpPr>
          <p:cNvPr id="3" name="Content Placeholder 2">
            <a:extLst>
              <a:ext uri="{FF2B5EF4-FFF2-40B4-BE49-F238E27FC236}">
                <a16:creationId xmlns:a16="http://schemas.microsoft.com/office/drawing/2014/main" id="{B32E67F7-2D57-4576-B1CA-C88B72F66B37}"/>
              </a:ext>
            </a:extLst>
          </p:cNvPr>
          <p:cNvSpPr>
            <a:spLocks noGrp="1"/>
          </p:cNvSpPr>
          <p:nvPr>
            <p:ph sz="half" idx="1"/>
          </p:nvPr>
        </p:nvSpPr>
        <p:spPr>
          <a:xfrm>
            <a:off x="838200" y="2010833"/>
            <a:ext cx="5096934" cy="4166130"/>
          </a:xfrm>
        </p:spPr>
        <p:txBody>
          <a:bodyPr>
            <a:normAutofit/>
          </a:bodyPr>
          <a:lstStyle/>
          <a:p>
            <a:r>
              <a:rPr lang="en-US" sz="2000" dirty="0"/>
              <a:t>As with previous slides there are three important notes here</a:t>
            </a:r>
          </a:p>
          <a:p>
            <a:pPr lvl="1"/>
            <a:r>
              <a:rPr lang="en-US" sz="1600" dirty="0"/>
              <a:t>White/Caucasian data points constitute a majority of the overall trends</a:t>
            </a:r>
          </a:p>
          <a:p>
            <a:pPr lvl="1"/>
            <a:r>
              <a:rPr lang="en-US" sz="1600" dirty="0"/>
              <a:t>151/152 data points are the heaviest contributors to these trends</a:t>
            </a:r>
          </a:p>
          <a:p>
            <a:r>
              <a:rPr lang="en-US" sz="2000" dirty="0"/>
              <a:t>On switching to any deployment method, overall students starting out in-person are doing better than their online peers</a:t>
            </a:r>
          </a:p>
          <a:p>
            <a:r>
              <a:rPr lang="en-US" sz="2000" dirty="0"/>
              <a:t>This particularly true for minority students</a:t>
            </a:r>
          </a:p>
          <a:p>
            <a:endParaRPr lang="en-US" sz="2000" dirty="0"/>
          </a:p>
        </p:txBody>
      </p:sp>
      <p:sp>
        <p:nvSpPr>
          <p:cNvPr id="4" name="Content Placeholder 3">
            <a:extLst>
              <a:ext uri="{FF2B5EF4-FFF2-40B4-BE49-F238E27FC236}">
                <a16:creationId xmlns:a16="http://schemas.microsoft.com/office/drawing/2014/main" id="{E8E8696A-3D86-42F6-99A3-E4AA0C97686C}"/>
              </a:ext>
            </a:extLst>
          </p:cNvPr>
          <p:cNvSpPr>
            <a:spLocks noGrp="1"/>
          </p:cNvSpPr>
          <p:nvPr>
            <p:ph sz="half" idx="2"/>
          </p:nvPr>
        </p:nvSpPr>
        <p:spPr>
          <a:xfrm>
            <a:off x="6256866" y="2010833"/>
            <a:ext cx="5096933" cy="4166130"/>
          </a:xfrm>
        </p:spPr>
        <p:txBody>
          <a:bodyPr>
            <a:normAutofit/>
          </a:bodyPr>
          <a:lstStyle/>
          <a:p>
            <a:r>
              <a:rPr lang="en-US" sz="2000" dirty="0"/>
              <a:t>This data does not explain the roots of these differences but there are some possibilities</a:t>
            </a:r>
          </a:p>
          <a:p>
            <a:r>
              <a:rPr lang="en-US" sz="2000" dirty="0"/>
              <a:t>Minority students aren’t as well equipped for online courses</a:t>
            </a:r>
          </a:p>
          <a:p>
            <a:pPr lvl="1"/>
            <a:r>
              <a:rPr lang="en-US" sz="1600" dirty="0"/>
              <a:t>A majority of online course resources are online, so students who lack access to good internet connections or aren’t well adapted to the online environment will do worse</a:t>
            </a:r>
          </a:p>
          <a:p>
            <a:r>
              <a:rPr lang="en-US" sz="2000" dirty="0"/>
              <a:t>Lack of support</a:t>
            </a:r>
          </a:p>
          <a:p>
            <a:pPr lvl="1"/>
            <a:r>
              <a:rPr lang="en-US" sz="1600" dirty="0"/>
              <a:t>Being on campus provides easier access to the course instructor as well as other instructors</a:t>
            </a:r>
          </a:p>
          <a:p>
            <a:pPr lvl="1"/>
            <a:r>
              <a:rPr lang="en-US" sz="1600" dirty="0"/>
              <a:t>It provides easier access to the ILC and other campus centers</a:t>
            </a:r>
          </a:p>
          <a:p>
            <a:pPr lvl="1"/>
            <a:r>
              <a:rPr lang="en-US" sz="1600" dirty="0"/>
              <a:t>Being on campus makes it easier to connect with other students</a:t>
            </a:r>
          </a:p>
        </p:txBody>
      </p:sp>
    </p:spTree>
    <p:extLst>
      <p:ext uri="{BB962C8B-B14F-4D97-AF65-F5344CB8AC3E}">
        <p14:creationId xmlns:p14="http://schemas.microsoft.com/office/powerpoint/2010/main" val="280063229"/>
      </p:ext>
    </p:extLst>
  </p:cSld>
  <p:clrMapOvr>
    <a:overrideClrMapping bg1="dk1" tx1="lt1" bg2="dk2" tx2="lt2" accent1="accent1" accent2="accent2" accent3="accent3" accent4="accent4" accent5="accent5" accent6="accent6" hlink="hlink" folHlink="folHlink"/>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2" end="2"/>
                                            </p:txEl>
                                          </p:spTgt>
                                        </p:tgtEl>
                                        <p:attrNameLst>
                                          <p:attrName>style.visibility</p:attrName>
                                        </p:attrNameLst>
                                      </p:cBhvr>
                                      <p:to>
                                        <p:strVal val="visible"/>
                                      </p:to>
                                    </p:set>
                                    <p:animEffect transition="in" filter="fade">
                                      <p:cBhvr>
                                        <p:cTn id="42" dur="500"/>
                                        <p:tgtEl>
                                          <p:spTgt spid="4">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animEffect transition="in" filter="fade">
                                      <p:cBhvr>
                                        <p:cTn id="47" dur="500"/>
                                        <p:tgtEl>
                                          <p:spTgt spid="4">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4" end="4"/>
                                            </p:txEl>
                                          </p:spTgt>
                                        </p:tgtEl>
                                        <p:attrNameLst>
                                          <p:attrName>style.visibility</p:attrName>
                                        </p:attrNameLst>
                                      </p:cBhvr>
                                      <p:to>
                                        <p:strVal val="visible"/>
                                      </p:to>
                                    </p:set>
                                    <p:animEffect transition="in" filter="fade">
                                      <p:cBhvr>
                                        <p:cTn id="52" dur="500"/>
                                        <p:tgtEl>
                                          <p:spTgt spid="4">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5" end="5"/>
                                            </p:txEl>
                                          </p:spTgt>
                                        </p:tgtEl>
                                        <p:attrNameLst>
                                          <p:attrName>style.visibility</p:attrName>
                                        </p:attrNameLst>
                                      </p:cBhvr>
                                      <p:to>
                                        <p:strVal val="visible"/>
                                      </p:to>
                                    </p:set>
                                    <p:animEffect transition="in" filter="fade">
                                      <p:cBhvr>
                                        <p:cTn id="57" dur="500"/>
                                        <p:tgtEl>
                                          <p:spTgt spid="4">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txEl>
                                              <p:pRg st="6" end="6"/>
                                            </p:txEl>
                                          </p:spTgt>
                                        </p:tgtEl>
                                        <p:attrNameLst>
                                          <p:attrName>style.visibility</p:attrName>
                                        </p:attrNameLst>
                                      </p:cBhvr>
                                      <p:to>
                                        <p:strVal val="visible"/>
                                      </p:to>
                                    </p:set>
                                    <p:animEffect transition="in" filter="fade">
                                      <p:cBhvr>
                                        <p:cTn id="6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7B730BC-B9B7-44AF-9C1F-18798A91F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BEA00D-3D81-4954-A11A-1E1A06543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p>
        </p:txBody>
      </p:sp>
      <p:sp>
        <p:nvSpPr>
          <p:cNvPr id="12" name="Freeform: Shape 11">
            <a:extLst>
              <a:ext uri="{FF2B5EF4-FFF2-40B4-BE49-F238E27FC236}">
                <a16:creationId xmlns:a16="http://schemas.microsoft.com/office/drawing/2014/main" id="{CC59F35D-3AEE-407C-8DA7-F495CB9B5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66456" y="591688"/>
            <a:ext cx="2425541" cy="5347085"/>
          </a:xfrm>
          <a:custGeom>
            <a:avLst/>
            <a:gdLst>
              <a:gd name="connsiteX0" fmla="*/ 2425541 w 2425541"/>
              <a:gd name="connsiteY0" fmla="*/ 0 h 5347085"/>
              <a:gd name="connsiteX1" fmla="*/ 2425541 w 2425541"/>
              <a:gd name="connsiteY1" fmla="*/ 5347085 h 5347085"/>
              <a:gd name="connsiteX2" fmla="*/ 2392586 w 2425541"/>
              <a:gd name="connsiteY2" fmla="*/ 5333903 h 5347085"/>
              <a:gd name="connsiteX3" fmla="*/ 2338684 w 2425541"/>
              <a:gd name="connsiteY3" fmla="*/ 5319993 h 5347085"/>
              <a:gd name="connsiteX4" fmla="*/ 2284781 w 2425541"/>
              <a:gd name="connsiteY4" fmla="*/ 5313037 h 5347085"/>
              <a:gd name="connsiteX5" fmla="*/ 2227401 w 2425541"/>
              <a:gd name="connsiteY5" fmla="*/ 5313037 h 5347085"/>
              <a:gd name="connsiteX6" fmla="*/ 2168282 w 2425541"/>
              <a:gd name="connsiteY6" fmla="*/ 5316515 h 5347085"/>
              <a:gd name="connsiteX7" fmla="*/ 2109162 w 2425541"/>
              <a:gd name="connsiteY7" fmla="*/ 5323470 h 5347085"/>
              <a:gd name="connsiteX8" fmla="*/ 2050043 w 2425541"/>
              <a:gd name="connsiteY8" fmla="*/ 5332164 h 5347085"/>
              <a:gd name="connsiteX9" fmla="*/ 1990924 w 2425541"/>
              <a:gd name="connsiteY9" fmla="*/ 5339119 h 5347085"/>
              <a:gd name="connsiteX10" fmla="*/ 1931805 w 2425541"/>
              <a:gd name="connsiteY10" fmla="*/ 5344336 h 5347085"/>
              <a:gd name="connsiteX11" fmla="*/ 1876163 w 2425541"/>
              <a:gd name="connsiteY11" fmla="*/ 5342597 h 5347085"/>
              <a:gd name="connsiteX12" fmla="*/ 1822261 w 2425541"/>
              <a:gd name="connsiteY12" fmla="*/ 5335642 h 5347085"/>
              <a:gd name="connsiteX13" fmla="*/ 1770097 w 2425541"/>
              <a:gd name="connsiteY13" fmla="*/ 5319993 h 5347085"/>
              <a:gd name="connsiteX14" fmla="*/ 1726627 w 2425541"/>
              <a:gd name="connsiteY14" fmla="*/ 5297388 h 5347085"/>
              <a:gd name="connsiteX15" fmla="*/ 1684896 w 2425541"/>
              <a:gd name="connsiteY15" fmla="*/ 5267829 h 5347085"/>
              <a:gd name="connsiteX16" fmla="*/ 1648381 w 2425541"/>
              <a:gd name="connsiteY16" fmla="*/ 5233053 h 5347085"/>
              <a:gd name="connsiteX17" fmla="*/ 1611866 w 2425541"/>
              <a:gd name="connsiteY17" fmla="*/ 5193060 h 5347085"/>
              <a:gd name="connsiteX18" fmla="*/ 1578829 w 2425541"/>
              <a:gd name="connsiteY18" fmla="*/ 5151329 h 5347085"/>
              <a:gd name="connsiteX19" fmla="*/ 1545792 w 2425541"/>
              <a:gd name="connsiteY19" fmla="*/ 5107859 h 5347085"/>
              <a:gd name="connsiteX20" fmla="*/ 1512755 w 2425541"/>
              <a:gd name="connsiteY20" fmla="*/ 5064389 h 5347085"/>
              <a:gd name="connsiteX21" fmla="*/ 1479717 w 2425541"/>
              <a:gd name="connsiteY21" fmla="*/ 5022658 h 5347085"/>
              <a:gd name="connsiteX22" fmla="*/ 1444942 w 2425541"/>
              <a:gd name="connsiteY22" fmla="*/ 4982666 h 5347085"/>
              <a:gd name="connsiteX23" fmla="*/ 1404949 w 2425541"/>
              <a:gd name="connsiteY23" fmla="*/ 4947890 h 5347085"/>
              <a:gd name="connsiteX24" fmla="*/ 1366696 w 2425541"/>
              <a:gd name="connsiteY24" fmla="*/ 4916591 h 5347085"/>
              <a:gd name="connsiteX25" fmla="*/ 1323226 w 2425541"/>
              <a:gd name="connsiteY25" fmla="*/ 4892248 h 5347085"/>
              <a:gd name="connsiteX26" fmla="*/ 1276278 w 2425541"/>
              <a:gd name="connsiteY26" fmla="*/ 4871383 h 5347085"/>
              <a:gd name="connsiteX27" fmla="*/ 1225853 w 2425541"/>
              <a:gd name="connsiteY27" fmla="*/ 4853995 h 5347085"/>
              <a:gd name="connsiteX28" fmla="*/ 1173689 w 2425541"/>
              <a:gd name="connsiteY28" fmla="*/ 4838346 h 5347085"/>
              <a:gd name="connsiteX29" fmla="*/ 1121525 w 2425541"/>
              <a:gd name="connsiteY29" fmla="*/ 4824435 h 5347085"/>
              <a:gd name="connsiteX30" fmla="*/ 1067622 w 2425541"/>
              <a:gd name="connsiteY30" fmla="*/ 4810525 h 5347085"/>
              <a:gd name="connsiteX31" fmla="*/ 1017197 w 2425541"/>
              <a:gd name="connsiteY31" fmla="*/ 4794876 h 5347085"/>
              <a:gd name="connsiteX32" fmla="*/ 966772 w 2425541"/>
              <a:gd name="connsiteY32" fmla="*/ 4777488 h 5347085"/>
              <a:gd name="connsiteX33" fmla="*/ 919824 w 2425541"/>
              <a:gd name="connsiteY33" fmla="*/ 4756622 h 5347085"/>
              <a:gd name="connsiteX34" fmla="*/ 878093 w 2425541"/>
              <a:gd name="connsiteY34" fmla="*/ 4730540 h 5347085"/>
              <a:gd name="connsiteX35" fmla="*/ 839840 w 2425541"/>
              <a:gd name="connsiteY35" fmla="*/ 4699242 h 5347085"/>
              <a:gd name="connsiteX36" fmla="*/ 808541 w 2425541"/>
              <a:gd name="connsiteY36" fmla="*/ 4660988 h 5347085"/>
              <a:gd name="connsiteX37" fmla="*/ 782459 w 2425541"/>
              <a:gd name="connsiteY37" fmla="*/ 4619257 h 5347085"/>
              <a:gd name="connsiteX38" fmla="*/ 761594 w 2425541"/>
              <a:gd name="connsiteY38" fmla="*/ 4572309 h 5347085"/>
              <a:gd name="connsiteX39" fmla="*/ 744206 w 2425541"/>
              <a:gd name="connsiteY39" fmla="*/ 4521884 h 5347085"/>
              <a:gd name="connsiteX40" fmla="*/ 728556 w 2425541"/>
              <a:gd name="connsiteY40" fmla="*/ 4471459 h 5347085"/>
              <a:gd name="connsiteX41" fmla="*/ 714646 w 2425541"/>
              <a:gd name="connsiteY41" fmla="*/ 4417556 h 5347085"/>
              <a:gd name="connsiteX42" fmla="*/ 700736 w 2425541"/>
              <a:gd name="connsiteY42" fmla="*/ 4365393 h 5347085"/>
              <a:gd name="connsiteX43" fmla="*/ 685087 w 2425541"/>
              <a:gd name="connsiteY43" fmla="*/ 4313229 h 5347085"/>
              <a:gd name="connsiteX44" fmla="*/ 667699 w 2425541"/>
              <a:gd name="connsiteY44" fmla="*/ 4262803 h 5347085"/>
              <a:gd name="connsiteX45" fmla="*/ 646833 w 2425541"/>
              <a:gd name="connsiteY45" fmla="*/ 4215856 h 5347085"/>
              <a:gd name="connsiteX46" fmla="*/ 622490 w 2425541"/>
              <a:gd name="connsiteY46" fmla="*/ 4172386 h 5347085"/>
              <a:gd name="connsiteX47" fmla="*/ 591191 w 2425541"/>
              <a:gd name="connsiteY47" fmla="*/ 4134132 h 5347085"/>
              <a:gd name="connsiteX48" fmla="*/ 556416 w 2425541"/>
              <a:gd name="connsiteY48" fmla="*/ 4094140 h 5347085"/>
              <a:gd name="connsiteX49" fmla="*/ 516423 w 2425541"/>
              <a:gd name="connsiteY49" fmla="*/ 4059364 h 5347085"/>
              <a:gd name="connsiteX50" fmla="*/ 472953 w 2425541"/>
              <a:gd name="connsiteY50" fmla="*/ 4026327 h 5347085"/>
              <a:gd name="connsiteX51" fmla="*/ 429483 w 2425541"/>
              <a:gd name="connsiteY51" fmla="*/ 3993290 h 5347085"/>
              <a:gd name="connsiteX52" fmla="*/ 386013 w 2425541"/>
              <a:gd name="connsiteY52" fmla="*/ 3960253 h 5347085"/>
              <a:gd name="connsiteX53" fmla="*/ 344282 w 2425541"/>
              <a:gd name="connsiteY53" fmla="*/ 3927215 h 5347085"/>
              <a:gd name="connsiteX54" fmla="*/ 304290 w 2425541"/>
              <a:gd name="connsiteY54" fmla="*/ 3890701 h 5347085"/>
              <a:gd name="connsiteX55" fmla="*/ 269514 w 2425541"/>
              <a:gd name="connsiteY55" fmla="*/ 3854186 h 5347085"/>
              <a:gd name="connsiteX56" fmla="*/ 239954 w 2425541"/>
              <a:gd name="connsiteY56" fmla="*/ 3812455 h 5347085"/>
              <a:gd name="connsiteX57" fmla="*/ 217350 w 2425541"/>
              <a:gd name="connsiteY57" fmla="*/ 3768985 h 5347085"/>
              <a:gd name="connsiteX58" fmla="*/ 201701 w 2425541"/>
              <a:gd name="connsiteY58" fmla="*/ 3716821 h 5347085"/>
              <a:gd name="connsiteX59" fmla="*/ 194745 w 2425541"/>
              <a:gd name="connsiteY59" fmla="*/ 3662918 h 5347085"/>
              <a:gd name="connsiteX60" fmla="*/ 193007 w 2425541"/>
              <a:gd name="connsiteY60" fmla="*/ 3607277 h 5347085"/>
              <a:gd name="connsiteX61" fmla="*/ 198223 w 2425541"/>
              <a:gd name="connsiteY61" fmla="*/ 3548157 h 5347085"/>
              <a:gd name="connsiteX62" fmla="*/ 205178 w 2425541"/>
              <a:gd name="connsiteY62" fmla="*/ 3489038 h 5347085"/>
              <a:gd name="connsiteX63" fmla="*/ 213872 w 2425541"/>
              <a:gd name="connsiteY63" fmla="*/ 3429919 h 5347085"/>
              <a:gd name="connsiteX64" fmla="*/ 220827 w 2425541"/>
              <a:gd name="connsiteY64" fmla="*/ 3370800 h 5347085"/>
              <a:gd name="connsiteX65" fmla="*/ 224305 w 2425541"/>
              <a:gd name="connsiteY65" fmla="*/ 3311681 h 5347085"/>
              <a:gd name="connsiteX66" fmla="*/ 224305 w 2425541"/>
              <a:gd name="connsiteY66" fmla="*/ 3254301 h 5347085"/>
              <a:gd name="connsiteX67" fmla="*/ 217350 w 2425541"/>
              <a:gd name="connsiteY67" fmla="*/ 3200398 h 5347085"/>
              <a:gd name="connsiteX68" fmla="*/ 203439 w 2425541"/>
              <a:gd name="connsiteY68" fmla="*/ 3146495 h 5347085"/>
              <a:gd name="connsiteX69" fmla="*/ 182574 w 2425541"/>
              <a:gd name="connsiteY69" fmla="*/ 3096070 h 5347085"/>
              <a:gd name="connsiteX70" fmla="*/ 156492 w 2425541"/>
              <a:gd name="connsiteY70" fmla="*/ 3043906 h 5347085"/>
              <a:gd name="connsiteX71" fmla="*/ 126932 w 2425541"/>
              <a:gd name="connsiteY71" fmla="*/ 2991742 h 5347085"/>
              <a:gd name="connsiteX72" fmla="*/ 95634 w 2425541"/>
              <a:gd name="connsiteY72" fmla="*/ 2939578 h 5347085"/>
              <a:gd name="connsiteX73" fmla="*/ 66074 w 2425541"/>
              <a:gd name="connsiteY73" fmla="*/ 2889153 h 5347085"/>
              <a:gd name="connsiteX74" fmla="*/ 39992 w 2425541"/>
              <a:gd name="connsiteY74" fmla="*/ 2835250 h 5347085"/>
              <a:gd name="connsiteX75" fmla="*/ 19127 w 2425541"/>
              <a:gd name="connsiteY75" fmla="*/ 2783086 h 5347085"/>
              <a:gd name="connsiteX76" fmla="*/ 5216 w 2425541"/>
              <a:gd name="connsiteY76" fmla="*/ 2729184 h 5347085"/>
              <a:gd name="connsiteX77" fmla="*/ 0 w 2425541"/>
              <a:gd name="connsiteY77" fmla="*/ 2673542 h 5347085"/>
              <a:gd name="connsiteX78" fmla="*/ 5216 w 2425541"/>
              <a:gd name="connsiteY78" fmla="*/ 2617901 h 5347085"/>
              <a:gd name="connsiteX79" fmla="*/ 19127 w 2425541"/>
              <a:gd name="connsiteY79" fmla="*/ 2563998 h 5347085"/>
              <a:gd name="connsiteX80" fmla="*/ 39992 w 2425541"/>
              <a:gd name="connsiteY80" fmla="*/ 2511834 h 5347085"/>
              <a:gd name="connsiteX81" fmla="*/ 66074 w 2425541"/>
              <a:gd name="connsiteY81" fmla="*/ 2457931 h 5347085"/>
              <a:gd name="connsiteX82" fmla="*/ 95634 w 2425541"/>
              <a:gd name="connsiteY82" fmla="*/ 2407506 h 5347085"/>
              <a:gd name="connsiteX83" fmla="*/ 126932 w 2425541"/>
              <a:gd name="connsiteY83" fmla="*/ 2355342 h 5347085"/>
              <a:gd name="connsiteX84" fmla="*/ 156492 w 2425541"/>
              <a:gd name="connsiteY84" fmla="*/ 2303178 h 5347085"/>
              <a:gd name="connsiteX85" fmla="*/ 182574 w 2425541"/>
              <a:gd name="connsiteY85" fmla="*/ 2251015 h 5347085"/>
              <a:gd name="connsiteX86" fmla="*/ 203439 w 2425541"/>
              <a:gd name="connsiteY86" fmla="*/ 2200589 h 5347085"/>
              <a:gd name="connsiteX87" fmla="*/ 217350 w 2425541"/>
              <a:gd name="connsiteY87" fmla="*/ 2146687 h 5347085"/>
              <a:gd name="connsiteX88" fmla="*/ 224305 w 2425541"/>
              <a:gd name="connsiteY88" fmla="*/ 2092784 h 5347085"/>
              <a:gd name="connsiteX89" fmla="*/ 224305 w 2425541"/>
              <a:gd name="connsiteY89" fmla="*/ 2035403 h 5347085"/>
              <a:gd name="connsiteX90" fmla="*/ 220827 w 2425541"/>
              <a:gd name="connsiteY90" fmla="*/ 1976284 h 5347085"/>
              <a:gd name="connsiteX91" fmla="*/ 213872 w 2425541"/>
              <a:gd name="connsiteY91" fmla="*/ 1917165 h 5347085"/>
              <a:gd name="connsiteX92" fmla="*/ 205178 w 2425541"/>
              <a:gd name="connsiteY92" fmla="*/ 1858046 h 5347085"/>
              <a:gd name="connsiteX93" fmla="*/ 198223 w 2425541"/>
              <a:gd name="connsiteY93" fmla="*/ 1798927 h 5347085"/>
              <a:gd name="connsiteX94" fmla="*/ 193007 w 2425541"/>
              <a:gd name="connsiteY94" fmla="*/ 1739808 h 5347085"/>
              <a:gd name="connsiteX95" fmla="*/ 194745 w 2425541"/>
              <a:gd name="connsiteY95" fmla="*/ 1684166 h 5347085"/>
              <a:gd name="connsiteX96" fmla="*/ 201701 w 2425541"/>
              <a:gd name="connsiteY96" fmla="*/ 1630263 h 5347085"/>
              <a:gd name="connsiteX97" fmla="*/ 217350 w 2425541"/>
              <a:gd name="connsiteY97" fmla="*/ 1578100 h 5347085"/>
              <a:gd name="connsiteX98" fmla="*/ 239954 w 2425541"/>
              <a:gd name="connsiteY98" fmla="*/ 1534630 h 5347085"/>
              <a:gd name="connsiteX99" fmla="*/ 269514 w 2425541"/>
              <a:gd name="connsiteY99" fmla="*/ 1492898 h 5347085"/>
              <a:gd name="connsiteX100" fmla="*/ 304290 w 2425541"/>
              <a:gd name="connsiteY100" fmla="*/ 1456384 h 5347085"/>
              <a:gd name="connsiteX101" fmla="*/ 344282 w 2425541"/>
              <a:gd name="connsiteY101" fmla="*/ 1419869 h 5347085"/>
              <a:gd name="connsiteX102" fmla="*/ 386013 w 2425541"/>
              <a:gd name="connsiteY102" fmla="*/ 1386832 h 5347085"/>
              <a:gd name="connsiteX103" fmla="*/ 429483 w 2425541"/>
              <a:gd name="connsiteY103" fmla="*/ 1353795 h 5347085"/>
              <a:gd name="connsiteX104" fmla="*/ 472953 w 2425541"/>
              <a:gd name="connsiteY104" fmla="*/ 1320757 h 5347085"/>
              <a:gd name="connsiteX105" fmla="*/ 516423 w 2425541"/>
              <a:gd name="connsiteY105" fmla="*/ 1287720 h 5347085"/>
              <a:gd name="connsiteX106" fmla="*/ 556416 w 2425541"/>
              <a:gd name="connsiteY106" fmla="*/ 1252944 h 5347085"/>
              <a:gd name="connsiteX107" fmla="*/ 591191 w 2425541"/>
              <a:gd name="connsiteY107" fmla="*/ 1212952 h 5347085"/>
              <a:gd name="connsiteX108" fmla="*/ 622490 w 2425541"/>
              <a:gd name="connsiteY108" fmla="*/ 1174698 h 5347085"/>
              <a:gd name="connsiteX109" fmla="*/ 646833 w 2425541"/>
              <a:gd name="connsiteY109" fmla="*/ 1131229 h 5347085"/>
              <a:gd name="connsiteX110" fmla="*/ 667699 w 2425541"/>
              <a:gd name="connsiteY110" fmla="*/ 1084281 h 5347085"/>
              <a:gd name="connsiteX111" fmla="*/ 685087 w 2425541"/>
              <a:gd name="connsiteY111" fmla="*/ 1033856 h 5347085"/>
              <a:gd name="connsiteX112" fmla="*/ 700736 w 2425541"/>
              <a:gd name="connsiteY112" fmla="*/ 981692 h 5347085"/>
              <a:gd name="connsiteX113" fmla="*/ 714646 w 2425541"/>
              <a:gd name="connsiteY113" fmla="*/ 929528 h 5347085"/>
              <a:gd name="connsiteX114" fmla="*/ 728556 w 2425541"/>
              <a:gd name="connsiteY114" fmla="*/ 875625 h 5347085"/>
              <a:gd name="connsiteX115" fmla="*/ 744206 w 2425541"/>
              <a:gd name="connsiteY115" fmla="*/ 825200 h 5347085"/>
              <a:gd name="connsiteX116" fmla="*/ 761594 w 2425541"/>
              <a:gd name="connsiteY116" fmla="*/ 774775 h 5347085"/>
              <a:gd name="connsiteX117" fmla="*/ 782459 w 2425541"/>
              <a:gd name="connsiteY117" fmla="*/ 727827 h 5347085"/>
              <a:gd name="connsiteX118" fmla="*/ 808541 w 2425541"/>
              <a:gd name="connsiteY118" fmla="*/ 686096 h 5347085"/>
              <a:gd name="connsiteX119" fmla="*/ 839840 w 2425541"/>
              <a:gd name="connsiteY119" fmla="*/ 647843 h 5347085"/>
              <a:gd name="connsiteX120" fmla="*/ 878093 w 2425541"/>
              <a:gd name="connsiteY120" fmla="*/ 616544 h 5347085"/>
              <a:gd name="connsiteX121" fmla="*/ 919824 w 2425541"/>
              <a:gd name="connsiteY121" fmla="*/ 590462 h 5347085"/>
              <a:gd name="connsiteX122" fmla="*/ 966772 w 2425541"/>
              <a:gd name="connsiteY122" fmla="*/ 569597 h 5347085"/>
              <a:gd name="connsiteX123" fmla="*/ 1017197 w 2425541"/>
              <a:gd name="connsiteY123" fmla="*/ 552209 h 5347085"/>
              <a:gd name="connsiteX124" fmla="*/ 1067622 w 2425541"/>
              <a:gd name="connsiteY124" fmla="*/ 536560 h 5347085"/>
              <a:gd name="connsiteX125" fmla="*/ 1121525 w 2425541"/>
              <a:gd name="connsiteY125" fmla="*/ 522649 h 5347085"/>
              <a:gd name="connsiteX126" fmla="*/ 1173689 w 2425541"/>
              <a:gd name="connsiteY126" fmla="*/ 508739 h 5347085"/>
              <a:gd name="connsiteX127" fmla="*/ 1225853 w 2425541"/>
              <a:gd name="connsiteY127" fmla="*/ 493090 h 5347085"/>
              <a:gd name="connsiteX128" fmla="*/ 1276278 w 2425541"/>
              <a:gd name="connsiteY128" fmla="*/ 475702 h 5347085"/>
              <a:gd name="connsiteX129" fmla="*/ 1323226 w 2425541"/>
              <a:gd name="connsiteY129" fmla="*/ 454836 h 5347085"/>
              <a:gd name="connsiteX130" fmla="*/ 1366696 w 2425541"/>
              <a:gd name="connsiteY130" fmla="*/ 430493 h 5347085"/>
              <a:gd name="connsiteX131" fmla="*/ 1404949 w 2425541"/>
              <a:gd name="connsiteY131" fmla="*/ 399195 h 5347085"/>
              <a:gd name="connsiteX132" fmla="*/ 1444942 w 2425541"/>
              <a:gd name="connsiteY132" fmla="*/ 364419 h 5347085"/>
              <a:gd name="connsiteX133" fmla="*/ 1479717 w 2425541"/>
              <a:gd name="connsiteY133" fmla="*/ 324426 h 5347085"/>
              <a:gd name="connsiteX134" fmla="*/ 1512755 w 2425541"/>
              <a:gd name="connsiteY134" fmla="*/ 282695 h 5347085"/>
              <a:gd name="connsiteX135" fmla="*/ 1545792 w 2425541"/>
              <a:gd name="connsiteY135" fmla="*/ 239225 h 5347085"/>
              <a:gd name="connsiteX136" fmla="*/ 1578829 w 2425541"/>
              <a:gd name="connsiteY136" fmla="*/ 195755 h 5347085"/>
              <a:gd name="connsiteX137" fmla="*/ 1611866 w 2425541"/>
              <a:gd name="connsiteY137" fmla="*/ 154024 h 5347085"/>
              <a:gd name="connsiteX138" fmla="*/ 1648381 w 2425541"/>
              <a:gd name="connsiteY138" fmla="*/ 114032 h 5347085"/>
              <a:gd name="connsiteX139" fmla="*/ 1684896 w 2425541"/>
              <a:gd name="connsiteY139" fmla="*/ 79256 h 5347085"/>
              <a:gd name="connsiteX140" fmla="*/ 1726627 w 2425541"/>
              <a:gd name="connsiteY140" fmla="*/ 49696 h 5347085"/>
              <a:gd name="connsiteX141" fmla="*/ 1770097 w 2425541"/>
              <a:gd name="connsiteY141" fmla="*/ 27092 h 5347085"/>
              <a:gd name="connsiteX142" fmla="*/ 1822261 w 2425541"/>
              <a:gd name="connsiteY142" fmla="*/ 11443 h 5347085"/>
              <a:gd name="connsiteX143" fmla="*/ 1876163 w 2425541"/>
              <a:gd name="connsiteY143" fmla="*/ 4487 h 5347085"/>
              <a:gd name="connsiteX144" fmla="*/ 1931805 w 2425541"/>
              <a:gd name="connsiteY144" fmla="*/ 2749 h 5347085"/>
              <a:gd name="connsiteX145" fmla="*/ 1990924 w 2425541"/>
              <a:gd name="connsiteY145" fmla="*/ 7965 h 5347085"/>
              <a:gd name="connsiteX146" fmla="*/ 2050043 w 2425541"/>
              <a:gd name="connsiteY146" fmla="*/ 14920 h 5347085"/>
              <a:gd name="connsiteX147" fmla="*/ 2109162 w 2425541"/>
              <a:gd name="connsiteY147" fmla="*/ 23614 h 5347085"/>
              <a:gd name="connsiteX148" fmla="*/ 2168282 w 2425541"/>
              <a:gd name="connsiteY148" fmla="*/ 30569 h 5347085"/>
              <a:gd name="connsiteX149" fmla="*/ 2227401 w 2425541"/>
              <a:gd name="connsiteY149" fmla="*/ 34047 h 5347085"/>
              <a:gd name="connsiteX150" fmla="*/ 2284781 w 2425541"/>
              <a:gd name="connsiteY150" fmla="*/ 34047 h 5347085"/>
              <a:gd name="connsiteX151" fmla="*/ 2338684 w 2425541"/>
              <a:gd name="connsiteY151" fmla="*/ 27092 h 5347085"/>
              <a:gd name="connsiteX152" fmla="*/ 2392586 w 2425541"/>
              <a:gd name="connsiteY152" fmla="*/ 13181 h 53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425541" h="5347085">
                <a:moveTo>
                  <a:pt x="2425541" y="0"/>
                </a:moveTo>
                <a:lnTo>
                  <a:pt x="2425541" y="5347085"/>
                </a:lnTo>
                <a:lnTo>
                  <a:pt x="2392586" y="5333903"/>
                </a:lnTo>
                <a:lnTo>
                  <a:pt x="2338684" y="5319993"/>
                </a:lnTo>
                <a:lnTo>
                  <a:pt x="2284781" y="5313037"/>
                </a:lnTo>
                <a:lnTo>
                  <a:pt x="2227401" y="5313037"/>
                </a:lnTo>
                <a:lnTo>
                  <a:pt x="2168282" y="5316515"/>
                </a:lnTo>
                <a:lnTo>
                  <a:pt x="2109162" y="5323470"/>
                </a:lnTo>
                <a:lnTo>
                  <a:pt x="2050043" y="5332164"/>
                </a:lnTo>
                <a:lnTo>
                  <a:pt x="1990924" y="5339119"/>
                </a:lnTo>
                <a:lnTo>
                  <a:pt x="1931805" y="5344336"/>
                </a:lnTo>
                <a:lnTo>
                  <a:pt x="1876163" y="5342597"/>
                </a:lnTo>
                <a:lnTo>
                  <a:pt x="1822261" y="5335642"/>
                </a:lnTo>
                <a:lnTo>
                  <a:pt x="1770097" y="5319993"/>
                </a:lnTo>
                <a:lnTo>
                  <a:pt x="1726627" y="5297388"/>
                </a:lnTo>
                <a:lnTo>
                  <a:pt x="1684896" y="5267829"/>
                </a:lnTo>
                <a:lnTo>
                  <a:pt x="1648381" y="5233053"/>
                </a:lnTo>
                <a:lnTo>
                  <a:pt x="1611866" y="5193060"/>
                </a:lnTo>
                <a:lnTo>
                  <a:pt x="1578829" y="5151329"/>
                </a:lnTo>
                <a:lnTo>
                  <a:pt x="1545792" y="5107859"/>
                </a:lnTo>
                <a:lnTo>
                  <a:pt x="1512755" y="5064389"/>
                </a:lnTo>
                <a:lnTo>
                  <a:pt x="1479717" y="5022658"/>
                </a:lnTo>
                <a:lnTo>
                  <a:pt x="1444942" y="4982666"/>
                </a:lnTo>
                <a:lnTo>
                  <a:pt x="1404949" y="4947890"/>
                </a:lnTo>
                <a:lnTo>
                  <a:pt x="1366696" y="4916591"/>
                </a:lnTo>
                <a:lnTo>
                  <a:pt x="1323226" y="4892248"/>
                </a:lnTo>
                <a:lnTo>
                  <a:pt x="1276278" y="4871383"/>
                </a:lnTo>
                <a:lnTo>
                  <a:pt x="1225853" y="4853995"/>
                </a:lnTo>
                <a:lnTo>
                  <a:pt x="1173689" y="4838346"/>
                </a:lnTo>
                <a:lnTo>
                  <a:pt x="1121525" y="4824435"/>
                </a:lnTo>
                <a:lnTo>
                  <a:pt x="1067622" y="4810525"/>
                </a:lnTo>
                <a:lnTo>
                  <a:pt x="1017197" y="4794876"/>
                </a:lnTo>
                <a:lnTo>
                  <a:pt x="966772" y="4777488"/>
                </a:lnTo>
                <a:lnTo>
                  <a:pt x="919824" y="4756622"/>
                </a:lnTo>
                <a:lnTo>
                  <a:pt x="878093" y="4730540"/>
                </a:lnTo>
                <a:lnTo>
                  <a:pt x="839840" y="4699242"/>
                </a:lnTo>
                <a:lnTo>
                  <a:pt x="808541" y="4660988"/>
                </a:lnTo>
                <a:lnTo>
                  <a:pt x="782459" y="4619257"/>
                </a:lnTo>
                <a:lnTo>
                  <a:pt x="761594" y="4572309"/>
                </a:lnTo>
                <a:lnTo>
                  <a:pt x="744206" y="4521884"/>
                </a:lnTo>
                <a:lnTo>
                  <a:pt x="728556" y="4471459"/>
                </a:lnTo>
                <a:lnTo>
                  <a:pt x="714646" y="4417556"/>
                </a:lnTo>
                <a:lnTo>
                  <a:pt x="700736" y="4365393"/>
                </a:lnTo>
                <a:lnTo>
                  <a:pt x="685087" y="4313229"/>
                </a:lnTo>
                <a:lnTo>
                  <a:pt x="667699" y="4262803"/>
                </a:lnTo>
                <a:lnTo>
                  <a:pt x="646833" y="4215856"/>
                </a:lnTo>
                <a:lnTo>
                  <a:pt x="622490" y="4172386"/>
                </a:lnTo>
                <a:lnTo>
                  <a:pt x="591191" y="4134132"/>
                </a:lnTo>
                <a:lnTo>
                  <a:pt x="556416" y="4094140"/>
                </a:lnTo>
                <a:lnTo>
                  <a:pt x="516423" y="4059364"/>
                </a:lnTo>
                <a:lnTo>
                  <a:pt x="472953" y="4026327"/>
                </a:lnTo>
                <a:lnTo>
                  <a:pt x="429483" y="3993290"/>
                </a:lnTo>
                <a:lnTo>
                  <a:pt x="386013" y="3960253"/>
                </a:lnTo>
                <a:lnTo>
                  <a:pt x="344282" y="3927215"/>
                </a:lnTo>
                <a:lnTo>
                  <a:pt x="304290" y="3890701"/>
                </a:lnTo>
                <a:lnTo>
                  <a:pt x="269514" y="3854186"/>
                </a:lnTo>
                <a:lnTo>
                  <a:pt x="239954" y="3812455"/>
                </a:lnTo>
                <a:lnTo>
                  <a:pt x="217350" y="3768985"/>
                </a:lnTo>
                <a:lnTo>
                  <a:pt x="201701" y="3716821"/>
                </a:lnTo>
                <a:lnTo>
                  <a:pt x="194745" y="3662918"/>
                </a:lnTo>
                <a:lnTo>
                  <a:pt x="193007" y="3607277"/>
                </a:lnTo>
                <a:lnTo>
                  <a:pt x="198223" y="3548157"/>
                </a:lnTo>
                <a:lnTo>
                  <a:pt x="205178" y="3489038"/>
                </a:lnTo>
                <a:lnTo>
                  <a:pt x="213872" y="3429919"/>
                </a:lnTo>
                <a:lnTo>
                  <a:pt x="220827" y="3370800"/>
                </a:lnTo>
                <a:lnTo>
                  <a:pt x="224305" y="3311681"/>
                </a:lnTo>
                <a:lnTo>
                  <a:pt x="224305" y="3254301"/>
                </a:lnTo>
                <a:lnTo>
                  <a:pt x="217350" y="3200398"/>
                </a:lnTo>
                <a:lnTo>
                  <a:pt x="203439" y="3146495"/>
                </a:lnTo>
                <a:lnTo>
                  <a:pt x="182574" y="3096070"/>
                </a:lnTo>
                <a:lnTo>
                  <a:pt x="156492" y="3043906"/>
                </a:lnTo>
                <a:lnTo>
                  <a:pt x="126932" y="2991742"/>
                </a:lnTo>
                <a:lnTo>
                  <a:pt x="95634" y="2939578"/>
                </a:lnTo>
                <a:lnTo>
                  <a:pt x="66074" y="2889153"/>
                </a:lnTo>
                <a:lnTo>
                  <a:pt x="39992" y="2835250"/>
                </a:lnTo>
                <a:lnTo>
                  <a:pt x="19127" y="2783086"/>
                </a:lnTo>
                <a:lnTo>
                  <a:pt x="5216" y="2729184"/>
                </a:lnTo>
                <a:lnTo>
                  <a:pt x="0" y="2673542"/>
                </a:lnTo>
                <a:lnTo>
                  <a:pt x="5216" y="2617901"/>
                </a:lnTo>
                <a:lnTo>
                  <a:pt x="19127" y="2563998"/>
                </a:lnTo>
                <a:lnTo>
                  <a:pt x="39992" y="2511834"/>
                </a:lnTo>
                <a:lnTo>
                  <a:pt x="66074" y="2457931"/>
                </a:lnTo>
                <a:lnTo>
                  <a:pt x="95634" y="2407506"/>
                </a:lnTo>
                <a:lnTo>
                  <a:pt x="126932" y="2355342"/>
                </a:lnTo>
                <a:lnTo>
                  <a:pt x="156492" y="2303178"/>
                </a:lnTo>
                <a:lnTo>
                  <a:pt x="182574" y="2251015"/>
                </a:lnTo>
                <a:lnTo>
                  <a:pt x="203439" y="2200589"/>
                </a:lnTo>
                <a:lnTo>
                  <a:pt x="217350" y="2146687"/>
                </a:lnTo>
                <a:lnTo>
                  <a:pt x="224305" y="2092784"/>
                </a:lnTo>
                <a:lnTo>
                  <a:pt x="224305" y="2035403"/>
                </a:lnTo>
                <a:lnTo>
                  <a:pt x="220827" y="1976284"/>
                </a:lnTo>
                <a:lnTo>
                  <a:pt x="213872" y="1917165"/>
                </a:lnTo>
                <a:lnTo>
                  <a:pt x="205178" y="1858046"/>
                </a:lnTo>
                <a:lnTo>
                  <a:pt x="198223" y="1798927"/>
                </a:lnTo>
                <a:lnTo>
                  <a:pt x="193007" y="1739808"/>
                </a:lnTo>
                <a:lnTo>
                  <a:pt x="194745" y="1684166"/>
                </a:lnTo>
                <a:lnTo>
                  <a:pt x="201701" y="1630263"/>
                </a:lnTo>
                <a:lnTo>
                  <a:pt x="217350" y="1578100"/>
                </a:lnTo>
                <a:lnTo>
                  <a:pt x="239954" y="1534630"/>
                </a:lnTo>
                <a:lnTo>
                  <a:pt x="269514" y="1492898"/>
                </a:lnTo>
                <a:lnTo>
                  <a:pt x="304290" y="1456384"/>
                </a:lnTo>
                <a:lnTo>
                  <a:pt x="344282" y="1419869"/>
                </a:lnTo>
                <a:lnTo>
                  <a:pt x="386013" y="1386832"/>
                </a:lnTo>
                <a:lnTo>
                  <a:pt x="429483" y="1353795"/>
                </a:lnTo>
                <a:lnTo>
                  <a:pt x="472953" y="1320757"/>
                </a:lnTo>
                <a:lnTo>
                  <a:pt x="516423" y="1287720"/>
                </a:lnTo>
                <a:lnTo>
                  <a:pt x="556416" y="1252944"/>
                </a:lnTo>
                <a:lnTo>
                  <a:pt x="591191" y="1212952"/>
                </a:lnTo>
                <a:lnTo>
                  <a:pt x="622490" y="1174698"/>
                </a:lnTo>
                <a:lnTo>
                  <a:pt x="646833" y="1131229"/>
                </a:lnTo>
                <a:lnTo>
                  <a:pt x="667699" y="1084281"/>
                </a:lnTo>
                <a:lnTo>
                  <a:pt x="685087" y="1033856"/>
                </a:lnTo>
                <a:lnTo>
                  <a:pt x="700736" y="981692"/>
                </a:lnTo>
                <a:lnTo>
                  <a:pt x="714646" y="929528"/>
                </a:lnTo>
                <a:lnTo>
                  <a:pt x="728556" y="875625"/>
                </a:lnTo>
                <a:lnTo>
                  <a:pt x="744206" y="825200"/>
                </a:lnTo>
                <a:lnTo>
                  <a:pt x="761594" y="774775"/>
                </a:lnTo>
                <a:lnTo>
                  <a:pt x="782459" y="727827"/>
                </a:lnTo>
                <a:lnTo>
                  <a:pt x="808541" y="686096"/>
                </a:lnTo>
                <a:lnTo>
                  <a:pt x="839840" y="647843"/>
                </a:lnTo>
                <a:lnTo>
                  <a:pt x="878093" y="616544"/>
                </a:lnTo>
                <a:lnTo>
                  <a:pt x="919824" y="590462"/>
                </a:lnTo>
                <a:lnTo>
                  <a:pt x="966772" y="569597"/>
                </a:lnTo>
                <a:lnTo>
                  <a:pt x="1017197" y="552209"/>
                </a:lnTo>
                <a:lnTo>
                  <a:pt x="1067622" y="536560"/>
                </a:lnTo>
                <a:lnTo>
                  <a:pt x="1121525" y="522649"/>
                </a:lnTo>
                <a:lnTo>
                  <a:pt x="1173689" y="508739"/>
                </a:lnTo>
                <a:lnTo>
                  <a:pt x="1225853" y="493090"/>
                </a:lnTo>
                <a:lnTo>
                  <a:pt x="1276278" y="475702"/>
                </a:lnTo>
                <a:lnTo>
                  <a:pt x="1323226" y="454836"/>
                </a:lnTo>
                <a:lnTo>
                  <a:pt x="1366696" y="430493"/>
                </a:lnTo>
                <a:lnTo>
                  <a:pt x="1404949" y="399195"/>
                </a:lnTo>
                <a:lnTo>
                  <a:pt x="1444942" y="364419"/>
                </a:lnTo>
                <a:lnTo>
                  <a:pt x="1479717" y="324426"/>
                </a:lnTo>
                <a:lnTo>
                  <a:pt x="1512755" y="282695"/>
                </a:lnTo>
                <a:lnTo>
                  <a:pt x="1545792" y="239225"/>
                </a:lnTo>
                <a:lnTo>
                  <a:pt x="1578829" y="195755"/>
                </a:lnTo>
                <a:lnTo>
                  <a:pt x="1611866" y="154024"/>
                </a:lnTo>
                <a:lnTo>
                  <a:pt x="1648381" y="114032"/>
                </a:lnTo>
                <a:lnTo>
                  <a:pt x="1684896" y="79256"/>
                </a:lnTo>
                <a:lnTo>
                  <a:pt x="1726627" y="49696"/>
                </a:lnTo>
                <a:lnTo>
                  <a:pt x="1770097" y="27092"/>
                </a:lnTo>
                <a:lnTo>
                  <a:pt x="1822261" y="11443"/>
                </a:lnTo>
                <a:lnTo>
                  <a:pt x="1876163" y="4487"/>
                </a:lnTo>
                <a:lnTo>
                  <a:pt x="1931805" y="2749"/>
                </a:lnTo>
                <a:lnTo>
                  <a:pt x="1990924" y="7965"/>
                </a:lnTo>
                <a:lnTo>
                  <a:pt x="2050043" y="14920"/>
                </a:lnTo>
                <a:lnTo>
                  <a:pt x="2109162" y="23614"/>
                </a:lnTo>
                <a:lnTo>
                  <a:pt x="2168282" y="30569"/>
                </a:lnTo>
                <a:lnTo>
                  <a:pt x="2227401" y="34047"/>
                </a:lnTo>
                <a:lnTo>
                  <a:pt x="2284781" y="34047"/>
                </a:lnTo>
                <a:lnTo>
                  <a:pt x="2338684" y="27092"/>
                </a:lnTo>
                <a:lnTo>
                  <a:pt x="2392586" y="13181"/>
                </a:lnTo>
                <a:close/>
              </a:path>
            </a:pathLst>
          </a:custGeom>
          <a:solidFill>
            <a:schemeClr val="bg1">
              <a:alpha val="40000"/>
            </a:schemeClr>
          </a:solidFill>
          <a:ln w="0">
            <a:noFill/>
            <a:prstDash val="solid"/>
            <a:round/>
            <a:headEnd/>
            <a:tailEnd/>
          </a:ln>
        </p:spPr>
      </p:sp>
      <p:sp>
        <p:nvSpPr>
          <p:cNvPr id="14" name="Freeform: Shape 13">
            <a:extLst>
              <a:ext uri="{FF2B5EF4-FFF2-40B4-BE49-F238E27FC236}">
                <a16:creationId xmlns:a16="http://schemas.microsoft.com/office/drawing/2014/main" id="{32C3FE3A-8087-4BDC-BF2B-462E8D8F6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66456" y="591688"/>
            <a:ext cx="2425541" cy="5347085"/>
          </a:xfrm>
          <a:custGeom>
            <a:avLst/>
            <a:gdLst>
              <a:gd name="connsiteX0" fmla="*/ 2425541 w 2425541"/>
              <a:gd name="connsiteY0" fmla="*/ 0 h 5347085"/>
              <a:gd name="connsiteX1" fmla="*/ 2425541 w 2425541"/>
              <a:gd name="connsiteY1" fmla="*/ 5347085 h 5347085"/>
              <a:gd name="connsiteX2" fmla="*/ 2392586 w 2425541"/>
              <a:gd name="connsiteY2" fmla="*/ 5333903 h 5347085"/>
              <a:gd name="connsiteX3" fmla="*/ 2338684 w 2425541"/>
              <a:gd name="connsiteY3" fmla="*/ 5319993 h 5347085"/>
              <a:gd name="connsiteX4" fmla="*/ 2284781 w 2425541"/>
              <a:gd name="connsiteY4" fmla="*/ 5313037 h 5347085"/>
              <a:gd name="connsiteX5" fmla="*/ 2227401 w 2425541"/>
              <a:gd name="connsiteY5" fmla="*/ 5313037 h 5347085"/>
              <a:gd name="connsiteX6" fmla="*/ 2168282 w 2425541"/>
              <a:gd name="connsiteY6" fmla="*/ 5316515 h 5347085"/>
              <a:gd name="connsiteX7" fmla="*/ 2109162 w 2425541"/>
              <a:gd name="connsiteY7" fmla="*/ 5323470 h 5347085"/>
              <a:gd name="connsiteX8" fmla="*/ 2050043 w 2425541"/>
              <a:gd name="connsiteY8" fmla="*/ 5332164 h 5347085"/>
              <a:gd name="connsiteX9" fmla="*/ 1990924 w 2425541"/>
              <a:gd name="connsiteY9" fmla="*/ 5339119 h 5347085"/>
              <a:gd name="connsiteX10" fmla="*/ 1931805 w 2425541"/>
              <a:gd name="connsiteY10" fmla="*/ 5344336 h 5347085"/>
              <a:gd name="connsiteX11" fmla="*/ 1876163 w 2425541"/>
              <a:gd name="connsiteY11" fmla="*/ 5342597 h 5347085"/>
              <a:gd name="connsiteX12" fmla="*/ 1822261 w 2425541"/>
              <a:gd name="connsiteY12" fmla="*/ 5335642 h 5347085"/>
              <a:gd name="connsiteX13" fmla="*/ 1770097 w 2425541"/>
              <a:gd name="connsiteY13" fmla="*/ 5319993 h 5347085"/>
              <a:gd name="connsiteX14" fmla="*/ 1726627 w 2425541"/>
              <a:gd name="connsiteY14" fmla="*/ 5297388 h 5347085"/>
              <a:gd name="connsiteX15" fmla="*/ 1684896 w 2425541"/>
              <a:gd name="connsiteY15" fmla="*/ 5267829 h 5347085"/>
              <a:gd name="connsiteX16" fmla="*/ 1648381 w 2425541"/>
              <a:gd name="connsiteY16" fmla="*/ 5233053 h 5347085"/>
              <a:gd name="connsiteX17" fmla="*/ 1611866 w 2425541"/>
              <a:gd name="connsiteY17" fmla="*/ 5193060 h 5347085"/>
              <a:gd name="connsiteX18" fmla="*/ 1578829 w 2425541"/>
              <a:gd name="connsiteY18" fmla="*/ 5151329 h 5347085"/>
              <a:gd name="connsiteX19" fmla="*/ 1545792 w 2425541"/>
              <a:gd name="connsiteY19" fmla="*/ 5107859 h 5347085"/>
              <a:gd name="connsiteX20" fmla="*/ 1512755 w 2425541"/>
              <a:gd name="connsiteY20" fmla="*/ 5064389 h 5347085"/>
              <a:gd name="connsiteX21" fmla="*/ 1479717 w 2425541"/>
              <a:gd name="connsiteY21" fmla="*/ 5022658 h 5347085"/>
              <a:gd name="connsiteX22" fmla="*/ 1444942 w 2425541"/>
              <a:gd name="connsiteY22" fmla="*/ 4982666 h 5347085"/>
              <a:gd name="connsiteX23" fmla="*/ 1404949 w 2425541"/>
              <a:gd name="connsiteY23" fmla="*/ 4947890 h 5347085"/>
              <a:gd name="connsiteX24" fmla="*/ 1366696 w 2425541"/>
              <a:gd name="connsiteY24" fmla="*/ 4916591 h 5347085"/>
              <a:gd name="connsiteX25" fmla="*/ 1323226 w 2425541"/>
              <a:gd name="connsiteY25" fmla="*/ 4892248 h 5347085"/>
              <a:gd name="connsiteX26" fmla="*/ 1276278 w 2425541"/>
              <a:gd name="connsiteY26" fmla="*/ 4871383 h 5347085"/>
              <a:gd name="connsiteX27" fmla="*/ 1225853 w 2425541"/>
              <a:gd name="connsiteY27" fmla="*/ 4853995 h 5347085"/>
              <a:gd name="connsiteX28" fmla="*/ 1173689 w 2425541"/>
              <a:gd name="connsiteY28" fmla="*/ 4838346 h 5347085"/>
              <a:gd name="connsiteX29" fmla="*/ 1121525 w 2425541"/>
              <a:gd name="connsiteY29" fmla="*/ 4824435 h 5347085"/>
              <a:gd name="connsiteX30" fmla="*/ 1067622 w 2425541"/>
              <a:gd name="connsiteY30" fmla="*/ 4810525 h 5347085"/>
              <a:gd name="connsiteX31" fmla="*/ 1017197 w 2425541"/>
              <a:gd name="connsiteY31" fmla="*/ 4794876 h 5347085"/>
              <a:gd name="connsiteX32" fmla="*/ 966772 w 2425541"/>
              <a:gd name="connsiteY32" fmla="*/ 4777488 h 5347085"/>
              <a:gd name="connsiteX33" fmla="*/ 919824 w 2425541"/>
              <a:gd name="connsiteY33" fmla="*/ 4756622 h 5347085"/>
              <a:gd name="connsiteX34" fmla="*/ 878093 w 2425541"/>
              <a:gd name="connsiteY34" fmla="*/ 4730540 h 5347085"/>
              <a:gd name="connsiteX35" fmla="*/ 839840 w 2425541"/>
              <a:gd name="connsiteY35" fmla="*/ 4699242 h 5347085"/>
              <a:gd name="connsiteX36" fmla="*/ 808541 w 2425541"/>
              <a:gd name="connsiteY36" fmla="*/ 4660988 h 5347085"/>
              <a:gd name="connsiteX37" fmla="*/ 782459 w 2425541"/>
              <a:gd name="connsiteY37" fmla="*/ 4619257 h 5347085"/>
              <a:gd name="connsiteX38" fmla="*/ 761594 w 2425541"/>
              <a:gd name="connsiteY38" fmla="*/ 4572309 h 5347085"/>
              <a:gd name="connsiteX39" fmla="*/ 744206 w 2425541"/>
              <a:gd name="connsiteY39" fmla="*/ 4521884 h 5347085"/>
              <a:gd name="connsiteX40" fmla="*/ 728556 w 2425541"/>
              <a:gd name="connsiteY40" fmla="*/ 4471459 h 5347085"/>
              <a:gd name="connsiteX41" fmla="*/ 714646 w 2425541"/>
              <a:gd name="connsiteY41" fmla="*/ 4417556 h 5347085"/>
              <a:gd name="connsiteX42" fmla="*/ 700736 w 2425541"/>
              <a:gd name="connsiteY42" fmla="*/ 4365393 h 5347085"/>
              <a:gd name="connsiteX43" fmla="*/ 685087 w 2425541"/>
              <a:gd name="connsiteY43" fmla="*/ 4313229 h 5347085"/>
              <a:gd name="connsiteX44" fmla="*/ 667699 w 2425541"/>
              <a:gd name="connsiteY44" fmla="*/ 4262803 h 5347085"/>
              <a:gd name="connsiteX45" fmla="*/ 646833 w 2425541"/>
              <a:gd name="connsiteY45" fmla="*/ 4215856 h 5347085"/>
              <a:gd name="connsiteX46" fmla="*/ 622490 w 2425541"/>
              <a:gd name="connsiteY46" fmla="*/ 4172386 h 5347085"/>
              <a:gd name="connsiteX47" fmla="*/ 591191 w 2425541"/>
              <a:gd name="connsiteY47" fmla="*/ 4134132 h 5347085"/>
              <a:gd name="connsiteX48" fmla="*/ 556416 w 2425541"/>
              <a:gd name="connsiteY48" fmla="*/ 4094140 h 5347085"/>
              <a:gd name="connsiteX49" fmla="*/ 516423 w 2425541"/>
              <a:gd name="connsiteY49" fmla="*/ 4059364 h 5347085"/>
              <a:gd name="connsiteX50" fmla="*/ 472953 w 2425541"/>
              <a:gd name="connsiteY50" fmla="*/ 4026327 h 5347085"/>
              <a:gd name="connsiteX51" fmla="*/ 429483 w 2425541"/>
              <a:gd name="connsiteY51" fmla="*/ 3993290 h 5347085"/>
              <a:gd name="connsiteX52" fmla="*/ 386013 w 2425541"/>
              <a:gd name="connsiteY52" fmla="*/ 3960253 h 5347085"/>
              <a:gd name="connsiteX53" fmla="*/ 344282 w 2425541"/>
              <a:gd name="connsiteY53" fmla="*/ 3927215 h 5347085"/>
              <a:gd name="connsiteX54" fmla="*/ 304290 w 2425541"/>
              <a:gd name="connsiteY54" fmla="*/ 3890701 h 5347085"/>
              <a:gd name="connsiteX55" fmla="*/ 269514 w 2425541"/>
              <a:gd name="connsiteY55" fmla="*/ 3854186 h 5347085"/>
              <a:gd name="connsiteX56" fmla="*/ 239954 w 2425541"/>
              <a:gd name="connsiteY56" fmla="*/ 3812455 h 5347085"/>
              <a:gd name="connsiteX57" fmla="*/ 217350 w 2425541"/>
              <a:gd name="connsiteY57" fmla="*/ 3768985 h 5347085"/>
              <a:gd name="connsiteX58" fmla="*/ 201701 w 2425541"/>
              <a:gd name="connsiteY58" fmla="*/ 3716821 h 5347085"/>
              <a:gd name="connsiteX59" fmla="*/ 194745 w 2425541"/>
              <a:gd name="connsiteY59" fmla="*/ 3662918 h 5347085"/>
              <a:gd name="connsiteX60" fmla="*/ 193007 w 2425541"/>
              <a:gd name="connsiteY60" fmla="*/ 3607277 h 5347085"/>
              <a:gd name="connsiteX61" fmla="*/ 198223 w 2425541"/>
              <a:gd name="connsiteY61" fmla="*/ 3548157 h 5347085"/>
              <a:gd name="connsiteX62" fmla="*/ 205178 w 2425541"/>
              <a:gd name="connsiteY62" fmla="*/ 3489038 h 5347085"/>
              <a:gd name="connsiteX63" fmla="*/ 213872 w 2425541"/>
              <a:gd name="connsiteY63" fmla="*/ 3429919 h 5347085"/>
              <a:gd name="connsiteX64" fmla="*/ 220827 w 2425541"/>
              <a:gd name="connsiteY64" fmla="*/ 3370800 h 5347085"/>
              <a:gd name="connsiteX65" fmla="*/ 224305 w 2425541"/>
              <a:gd name="connsiteY65" fmla="*/ 3311681 h 5347085"/>
              <a:gd name="connsiteX66" fmla="*/ 224305 w 2425541"/>
              <a:gd name="connsiteY66" fmla="*/ 3254301 h 5347085"/>
              <a:gd name="connsiteX67" fmla="*/ 217350 w 2425541"/>
              <a:gd name="connsiteY67" fmla="*/ 3200398 h 5347085"/>
              <a:gd name="connsiteX68" fmla="*/ 203439 w 2425541"/>
              <a:gd name="connsiteY68" fmla="*/ 3146495 h 5347085"/>
              <a:gd name="connsiteX69" fmla="*/ 182574 w 2425541"/>
              <a:gd name="connsiteY69" fmla="*/ 3096070 h 5347085"/>
              <a:gd name="connsiteX70" fmla="*/ 156492 w 2425541"/>
              <a:gd name="connsiteY70" fmla="*/ 3043906 h 5347085"/>
              <a:gd name="connsiteX71" fmla="*/ 126932 w 2425541"/>
              <a:gd name="connsiteY71" fmla="*/ 2991742 h 5347085"/>
              <a:gd name="connsiteX72" fmla="*/ 95634 w 2425541"/>
              <a:gd name="connsiteY72" fmla="*/ 2939578 h 5347085"/>
              <a:gd name="connsiteX73" fmla="*/ 66074 w 2425541"/>
              <a:gd name="connsiteY73" fmla="*/ 2889153 h 5347085"/>
              <a:gd name="connsiteX74" fmla="*/ 39992 w 2425541"/>
              <a:gd name="connsiteY74" fmla="*/ 2835250 h 5347085"/>
              <a:gd name="connsiteX75" fmla="*/ 19127 w 2425541"/>
              <a:gd name="connsiteY75" fmla="*/ 2783086 h 5347085"/>
              <a:gd name="connsiteX76" fmla="*/ 5216 w 2425541"/>
              <a:gd name="connsiteY76" fmla="*/ 2729184 h 5347085"/>
              <a:gd name="connsiteX77" fmla="*/ 0 w 2425541"/>
              <a:gd name="connsiteY77" fmla="*/ 2673542 h 5347085"/>
              <a:gd name="connsiteX78" fmla="*/ 5216 w 2425541"/>
              <a:gd name="connsiteY78" fmla="*/ 2617901 h 5347085"/>
              <a:gd name="connsiteX79" fmla="*/ 19127 w 2425541"/>
              <a:gd name="connsiteY79" fmla="*/ 2563998 h 5347085"/>
              <a:gd name="connsiteX80" fmla="*/ 39992 w 2425541"/>
              <a:gd name="connsiteY80" fmla="*/ 2511834 h 5347085"/>
              <a:gd name="connsiteX81" fmla="*/ 66074 w 2425541"/>
              <a:gd name="connsiteY81" fmla="*/ 2457931 h 5347085"/>
              <a:gd name="connsiteX82" fmla="*/ 95634 w 2425541"/>
              <a:gd name="connsiteY82" fmla="*/ 2407506 h 5347085"/>
              <a:gd name="connsiteX83" fmla="*/ 126932 w 2425541"/>
              <a:gd name="connsiteY83" fmla="*/ 2355342 h 5347085"/>
              <a:gd name="connsiteX84" fmla="*/ 156492 w 2425541"/>
              <a:gd name="connsiteY84" fmla="*/ 2303178 h 5347085"/>
              <a:gd name="connsiteX85" fmla="*/ 182574 w 2425541"/>
              <a:gd name="connsiteY85" fmla="*/ 2251015 h 5347085"/>
              <a:gd name="connsiteX86" fmla="*/ 203439 w 2425541"/>
              <a:gd name="connsiteY86" fmla="*/ 2200589 h 5347085"/>
              <a:gd name="connsiteX87" fmla="*/ 217350 w 2425541"/>
              <a:gd name="connsiteY87" fmla="*/ 2146687 h 5347085"/>
              <a:gd name="connsiteX88" fmla="*/ 224305 w 2425541"/>
              <a:gd name="connsiteY88" fmla="*/ 2092784 h 5347085"/>
              <a:gd name="connsiteX89" fmla="*/ 224305 w 2425541"/>
              <a:gd name="connsiteY89" fmla="*/ 2035403 h 5347085"/>
              <a:gd name="connsiteX90" fmla="*/ 220827 w 2425541"/>
              <a:gd name="connsiteY90" fmla="*/ 1976284 h 5347085"/>
              <a:gd name="connsiteX91" fmla="*/ 213872 w 2425541"/>
              <a:gd name="connsiteY91" fmla="*/ 1917165 h 5347085"/>
              <a:gd name="connsiteX92" fmla="*/ 205178 w 2425541"/>
              <a:gd name="connsiteY92" fmla="*/ 1858046 h 5347085"/>
              <a:gd name="connsiteX93" fmla="*/ 198223 w 2425541"/>
              <a:gd name="connsiteY93" fmla="*/ 1798927 h 5347085"/>
              <a:gd name="connsiteX94" fmla="*/ 193007 w 2425541"/>
              <a:gd name="connsiteY94" fmla="*/ 1739808 h 5347085"/>
              <a:gd name="connsiteX95" fmla="*/ 194745 w 2425541"/>
              <a:gd name="connsiteY95" fmla="*/ 1684166 h 5347085"/>
              <a:gd name="connsiteX96" fmla="*/ 201701 w 2425541"/>
              <a:gd name="connsiteY96" fmla="*/ 1630263 h 5347085"/>
              <a:gd name="connsiteX97" fmla="*/ 217350 w 2425541"/>
              <a:gd name="connsiteY97" fmla="*/ 1578100 h 5347085"/>
              <a:gd name="connsiteX98" fmla="*/ 239954 w 2425541"/>
              <a:gd name="connsiteY98" fmla="*/ 1534630 h 5347085"/>
              <a:gd name="connsiteX99" fmla="*/ 269514 w 2425541"/>
              <a:gd name="connsiteY99" fmla="*/ 1492898 h 5347085"/>
              <a:gd name="connsiteX100" fmla="*/ 304290 w 2425541"/>
              <a:gd name="connsiteY100" fmla="*/ 1456384 h 5347085"/>
              <a:gd name="connsiteX101" fmla="*/ 344282 w 2425541"/>
              <a:gd name="connsiteY101" fmla="*/ 1419869 h 5347085"/>
              <a:gd name="connsiteX102" fmla="*/ 386013 w 2425541"/>
              <a:gd name="connsiteY102" fmla="*/ 1386832 h 5347085"/>
              <a:gd name="connsiteX103" fmla="*/ 429483 w 2425541"/>
              <a:gd name="connsiteY103" fmla="*/ 1353795 h 5347085"/>
              <a:gd name="connsiteX104" fmla="*/ 472953 w 2425541"/>
              <a:gd name="connsiteY104" fmla="*/ 1320757 h 5347085"/>
              <a:gd name="connsiteX105" fmla="*/ 516423 w 2425541"/>
              <a:gd name="connsiteY105" fmla="*/ 1287720 h 5347085"/>
              <a:gd name="connsiteX106" fmla="*/ 556416 w 2425541"/>
              <a:gd name="connsiteY106" fmla="*/ 1252944 h 5347085"/>
              <a:gd name="connsiteX107" fmla="*/ 591191 w 2425541"/>
              <a:gd name="connsiteY107" fmla="*/ 1212952 h 5347085"/>
              <a:gd name="connsiteX108" fmla="*/ 622490 w 2425541"/>
              <a:gd name="connsiteY108" fmla="*/ 1174698 h 5347085"/>
              <a:gd name="connsiteX109" fmla="*/ 646833 w 2425541"/>
              <a:gd name="connsiteY109" fmla="*/ 1131229 h 5347085"/>
              <a:gd name="connsiteX110" fmla="*/ 667699 w 2425541"/>
              <a:gd name="connsiteY110" fmla="*/ 1084281 h 5347085"/>
              <a:gd name="connsiteX111" fmla="*/ 685087 w 2425541"/>
              <a:gd name="connsiteY111" fmla="*/ 1033856 h 5347085"/>
              <a:gd name="connsiteX112" fmla="*/ 700736 w 2425541"/>
              <a:gd name="connsiteY112" fmla="*/ 981692 h 5347085"/>
              <a:gd name="connsiteX113" fmla="*/ 714646 w 2425541"/>
              <a:gd name="connsiteY113" fmla="*/ 929528 h 5347085"/>
              <a:gd name="connsiteX114" fmla="*/ 728556 w 2425541"/>
              <a:gd name="connsiteY114" fmla="*/ 875625 h 5347085"/>
              <a:gd name="connsiteX115" fmla="*/ 744206 w 2425541"/>
              <a:gd name="connsiteY115" fmla="*/ 825200 h 5347085"/>
              <a:gd name="connsiteX116" fmla="*/ 761594 w 2425541"/>
              <a:gd name="connsiteY116" fmla="*/ 774775 h 5347085"/>
              <a:gd name="connsiteX117" fmla="*/ 782459 w 2425541"/>
              <a:gd name="connsiteY117" fmla="*/ 727827 h 5347085"/>
              <a:gd name="connsiteX118" fmla="*/ 808541 w 2425541"/>
              <a:gd name="connsiteY118" fmla="*/ 686096 h 5347085"/>
              <a:gd name="connsiteX119" fmla="*/ 839840 w 2425541"/>
              <a:gd name="connsiteY119" fmla="*/ 647843 h 5347085"/>
              <a:gd name="connsiteX120" fmla="*/ 878093 w 2425541"/>
              <a:gd name="connsiteY120" fmla="*/ 616544 h 5347085"/>
              <a:gd name="connsiteX121" fmla="*/ 919824 w 2425541"/>
              <a:gd name="connsiteY121" fmla="*/ 590462 h 5347085"/>
              <a:gd name="connsiteX122" fmla="*/ 966772 w 2425541"/>
              <a:gd name="connsiteY122" fmla="*/ 569597 h 5347085"/>
              <a:gd name="connsiteX123" fmla="*/ 1017197 w 2425541"/>
              <a:gd name="connsiteY123" fmla="*/ 552209 h 5347085"/>
              <a:gd name="connsiteX124" fmla="*/ 1067622 w 2425541"/>
              <a:gd name="connsiteY124" fmla="*/ 536560 h 5347085"/>
              <a:gd name="connsiteX125" fmla="*/ 1121525 w 2425541"/>
              <a:gd name="connsiteY125" fmla="*/ 522649 h 5347085"/>
              <a:gd name="connsiteX126" fmla="*/ 1173689 w 2425541"/>
              <a:gd name="connsiteY126" fmla="*/ 508739 h 5347085"/>
              <a:gd name="connsiteX127" fmla="*/ 1225853 w 2425541"/>
              <a:gd name="connsiteY127" fmla="*/ 493090 h 5347085"/>
              <a:gd name="connsiteX128" fmla="*/ 1276278 w 2425541"/>
              <a:gd name="connsiteY128" fmla="*/ 475702 h 5347085"/>
              <a:gd name="connsiteX129" fmla="*/ 1323226 w 2425541"/>
              <a:gd name="connsiteY129" fmla="*/ 454836 h 5347085"/>
              <a:gd name="connsiteX130" fmla="*/ 1366696 w 2425541"/>
              <a:gd name="connsiteY130" fmla="*/ 430493 h 5347085"/>
              <a:gd name="connsiteX131" fmla="*/ 1404949 w 2425541"/>
              <a:gd name="connsiteY131" fmla="*/ 399195 h 5347085"/>
              <a:gd name="connsiteX132" fmla="*/ 1444942 w 2425541"/>
              <a:gd name="connsiteY132" fmla="*/ 364419 h 5347085"/>
              <a:gd name="connsiteX133" fmla="*/ 1479717 w 2425541"/>
              <a:gd name="connsiteY133" fmla="*/ 324426 h 5347085"/>
              <a:gd name="connsiteX134" fmla="*/ 1512755 w 2425541"/>
              <a:gd name="connsiteY134" fmla="*/ 282695 h 5347085"/>
              <a:gd name="connsiteX135" fmla="*/ 1545792 w 2425541"/>
              <a:gd name="connsiteY135" fmla="*/ 239225 h 5347085"/>
              <a:gd name="connsiteX136" fmla="*/ 1578829 w 2425541"/>
              <a:gd name="connsiteY136" fmla="*/ 195755 h 5347085"/>
              <a:gd name="connsiteX137" fmla="*/ 1611866 w 2425541"/>
              <a:gd name="connsiteY137" fmla="*/ 154024 h 5347085"/>
              <a:gd name="connsiteX138" fmla="*/ 1648381 w 2425541"/>
              <a:gd name="connsiteY138" fmla="*/ 114032 h 5347085"/>
              <a:gd name="connsiteX139" fmla="*/ 1684896 w 2425541"/>
              <a:gd name="connsiteY139" fmla="*/ 79256 h 5347085"/>
              <a:gd name="connsiteX140" fmla="*/ 1726627 w 2425541"/>
              <a:gd name="connsiteY140" fmla="*/ 49696 h 5347085"/>
              <a:gd name="connsiteX141" fmla="*/ 1770097 w 2425541"/>
              <a:gd name="connsiteY141" fmla="*/ 27092 h 5347085"/>
              <a:gd name="connsiteX142" fmla="*/ 1822261 w 2425541"/>
              <a:gd name="connsiteY142" fmla="*/ 11443 h 5347085"/>
              <a:gd name="connsiteX143" fmla="*/ 1876163 w 2425541"/>
              <a:gd name="connsiteY143" fmla="*/ 4487 h 5347085"/>
              <a:gd name="connsiteX144" fmla="*/ 1931805 w 2425541"/>
              <a:gd name="connsiteY144" fmla="*/ 2749 h 5347085"/>
              <a:gd name="connsiteX145" fmla="*/ 1990924 w 2425541"/>
              <a:gd name="connsiteY145" fmla="*/ 7965 h 5347085"/>
              <a:gd name="connsiteX146" fmla="*/ 2050043 w 2425541"/>
              <a:gd name="connsiteY146" fmla="*/ 14920 h 5347085"/>
              <a:gd name="connsiteX147" fmla="*/ 2109162 w 2425541"/>
              <a:gd name="connsiteY147" fmla="*/ 23614 h 5347085"/>
              <a:gd name="connsiteX148" fmla="*/ 2168282 w 2425541"/>
              <a:gd name="connsiteY148" fmla="*/ 30569 h 5347085"/>
              <a:gd name="connsiteX149" fmla="*/ 2227401 w 2425541"/>
              <a:gd name="connsiteY149" fmla="*/ 34047 h 5347085"/>
              <a:gd name="connsiteX150" fmla="*/ 2284781 w 2425541"/>
              <a:gd name="connsiteY150" fmla="*/ 34047 h 5347085"/>
              <a:gd name="connsiteX151" fmla="*/ 2338684 w 2425541"/>
              <a:gd name="connsiteY151" fmla="*/ 27092 h 5347085"/>
              <a:gd name="connsiteX152" fmla="*/ 2392586 w 2425541"/>
              <a:gd name="connsiteY152" fmla="*/ 13181 h 53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425541" h="5347085">
                <a:moveTo>
                  <a:pt x="2425541" y="0"/>
                </a:moveTo>
                <a:lnTo>
                  <a:pt x="2425541" y="5347085"/>
                </a:lnTo>
                <a:lnTo>
                  <a:pt x="2392586" y="5333903"/>
                </a:lnTo>
                <a:lnTo>
                  <a:pt x="2338684" y="5319993"/>
                </a:lnTo>
                <a:lnTo>
                  <a:pt x="2284781" y="5313037"/>
                </a:lnTo>
                <a:lnTo>
                  <a:pt x="2227401" y="5313037"/>
                </a:lnTo>
                <a:lnTo>
                  <a:pt x="2168282" y="5316515"/>
                </a:lnTo>
                <a:lnTo>
                  <a:pt x="2109162" y="5323470"/>
                </a:lnTo>
                <a:lnTo>
                  <a:pt x="2050043" y="5332164"/>
                </a:lnTo>
                <a:lnTo>
                  <a:pt x="1990924" y="5339119"/>
                </a:lnTo>
                <a:lnTo>
                  <a:pt x="1931805" y="5344336"/>
                </a:lnTo>
                <a:lnTo>
                  <a:pt x="1876163" y="5342597"/>
                </a:lnTo>
                <a:lnTo>
                  <a:pt x="1822261" y="5335642"/>
                </a:lnTo>
                <a:lnTo>
                  <a:pt x="1770097" y="5319993"/>
                </a:lnTo>
                <a:lnTo>
                  <a:pt x="1726627" y="5297388"/>
                </a:lnTo>
                <a:lnTo>
                  <a:pt x="1684896" y="5267829"/>
                </a:lnTo>
                <a:lnTo>
                  <a:pt x="1648381" y="5233053"/>
                </a:lnTo>
                <a:lnTo>
                  <a:pt x="1611866" y="5193060"/>
                </a:lnTo>
                <a:lnTo>
                  <a:pt x="1578829" y="5151329"/>
                </a:lnTo>
                <a:lnTo>
                  <a:pt x="1545792" y="5107859"/>
                </a:lnTo>
                <a:lnTo>
                  <a:pt x="1512755" y="5064389"/>
                </a:lnTo>
                <a:lnTo>
                  <a:pt x="1479717" y="5022658"/>
                </a:lnTo>
                <a:lnTo>
                  <a:pt x="1444942" y="4982666"/>
                </a:lnTo>
                <a:lnTo>
                  <a:pt x="1404949" y="4947890"/>
                </a:lnTo>
                <a:lnTo>
                  <a:pt x="1366696" y="4916591"/>
                </a:lnTo>
                <a:lnTo>
                  <a:pt x="1323226" y="4892248"/>
                </a:lnTo>
                <a:lnTo>
                  <a:pt x="1276278" y="4871383"/>
                </a:lnTo>
                <a:lnTo>
                  <a:pt x="1225853" y="4853995"/>
                </a:lnTo>
                <a:lnTo>
                  <a:pt x="1173689" y="4838346"/>
                </a:lnTo>
                <a:lnTo>
                  <a:pt x="1121525" y="4824435"/>
                </a:lnTo>
                <a:lnTo>
                  <a:pt x="1067622" y="4810525"/>
                </a:lnTo>
                <a:lnTo>
                  <a:pt x="1017197" y="4794876"/>
                </a:lnTo>
                <a:lnTo>
                  <a:pt x="966772" y="4777488"/>
                </a:lnTo>
                <a:lnTo>
                  <a:pt x="919824" y="4756622"/>
                </a:lnTo>
                <a:lnTo>
                  <a:pt x="878093" y="4730540"/>
                </a:lnTo>
                <a:lnTo>
                  <a:pt x="839840" y="4699242"/>
                </a:lnTo>
                <a:lnTo>
                  <a:pt x="808541" y="4660988"/>
                </a:lnTo>
                <a:lnTo>
                  <a:pt x="782459" y="4619257"/>
                </a:lnTo>
                <a:lnTo>
                  <a:pt x="761594" y="4572309"/>
                </a:lnTo>
                <a:lnTo>
                  <a:pt x="744206" y="4521884"/>
                </a:lnTo>
                <a:lnTo>
                  <a:pt x="728556" y="4471459"/>
                </a:lnTo>
                <a:lnTo>
                  <a:pt x="714646" y="4417556"/>
                </a:lnTo>
                <a:lnTo>
                  <a:pt x="700736" y="4365393"/>
                </a:lnTo>
                <a:lnTo>
                  <a:pt x="685087" y="4313229"/>
                </a:lnTo>
                <a:lnTo>
                  <a:pt x="667699" y="4262803"/>
                </a:lnTo>
                <a:lnTo>
                  <a:pt x="646833" y="4215856"/>
                </a:lnTo>
                <a:lnTo>
                  <a:pt x="622490" y="4172386"/>
                </a:lnTo>
                <a:lnTo>
                  <a:pt x="591191" y="4134132"/>
                </a:lnTo>
                <a:lnTo>
                  <a:pt x="556416" y="4094140"/>
                </a:lnTo>
                <a:lnTo>
                  <a:pt x="516423" y="4059364"/>
                </a:lnTo>
                <a:lnTo>
                  <a:pt x="472953" y="4026327"/>
                </a:lnTo>
                <a:lnTo>
                  <a:pt x="429483" y="3993290"/>
                </a:lnTo>
                <a:lnTo>
                  <a:pt x="386013" y="3960253"/>
                </a:lnTo>
                <a:lnTo>
                  <a:pt x="344282" y="3927215"/>
                </a:lnTo>
                <a:lnTo>
                  <a:pt x="304290" y="3890701"/>
                </a:lnTo>
                <a:lnTo>
                  <a:pt x="269514" y="3854186"/>
                </a:lnTo>
                <a:lnTo>
                  <a:pt x="239954" y="3812455"/>
                </a:lnTo>
                <a:lnTo>
                  <a:pt x="217350" y="3768985"/>
                </a:lnTo>
                <a:lnTo>
                  <a:pt x="201701" y="3716821"/>
                </a:lnTo>
                <a:lnTo>
                  <a:pt x="194745" y="3662918"/>
                </a:lnTo>
                <a:lnTo>
                  <a:pt x="193007" y="3607277"/>
                </a:lnTo>
                <a:lnTo>
                  <a:pt x="198223" y="3548157"/>
                </a:lnTo>
                <a:lnTo>
                  <a:pt x="205178" y="3489038"/>
                </a:lnTo>
                <a:lnTo>
                  <a:pt x="213872" y="3429919"/>
                </a:lnTo>
                <a:lnTo>
                  <a:pt x="220827" y="3370800"/>
                </a:lnTo>
                <a:lnTo>
                  <a:pt x="224305" y="3311681"/>
                </a:lnTo>
                <a:lnTo>
                  <a:pt x="224305" y="3254301"/>
                </a:lnTo>
                <a:lnTo>
                  <a:pt x="217350" y="3200398"/>
                </a:lnTo>
                <a:lnTo>
                  <a:pt x="203439" y="3146495"/>
                </a:lnTo>
                <a:lnTo>
                  <a:pt x="182574" y="3096070"/>
                </a:lnTo>
                <a:lnTo>
                  <a:pt x="156492" y="3043906"/>
                </a:lnTo>
                <a:lnTo>
                  <a:pt x="126932" y="2991742"/>
                </a:lnTo>
                <a:lnTo>
                  <a:pt x="95634" y="2939578"/>
                </a:lnTo>
                <a:lnTo>
                  <a:pt x="66074" y="2889153"/>
                </a:lnTo>
                <a:lnTo>
                  <a:pt x="39992" y="2835250"/>
                </a:lnTo>
                <a:lnTo>
                  <a:pt x="19127" y="2783086"/>
                </a:lnTo>
                <a:lnTo>
                  <a:pt x="5216" y="2729184"/>
                </a:lnTo>
                <a:lnTo>
                  <a:pt x="0" y="2673542"/>
                </a:lnTo>
                <a:lnTo>
                  <a:pt x="5216" y="2617901"/>
                </a:lnTo>
                <a:lnTo>
                  <a:pt x="19127" y="2563998"/>
                </a:lnTo>
                <a:lnTo>
                  <a:pt x="39992" y="2511834"/>
                </a:lnTo>
                <a:lnTo>
                  <a:pt x="66074" y="2457931"/>
                </a:lnTo>
                <a:lnTo>
                  <a:pt x="95634" y="2407506"/>
                </a:lnTo>
                <a:lnTo>
                  <a:pt x="126932" y="2355342"/>
                </a:lnTo>
                <a:lnTo>
                  <a:pt x="156492" y="2303178"/>
                </a:lnTo>
                <a:lnTo>
                  <a:pt x="182574" y="2251015"/>
                </a:lnTo>
                <a:lnTo>
                  <a:pt x="203439" y="2200589"/>
                </a:lnTo>
                <a:lnTo>
                  <a:pt x="217350" y="2146687"/>
                </a:lnTo>
                <a:lnTo>
                  <a:pt x="224305" y="2092784"/>
                </a:lnTo>
                <a:lnTo>
                  <a:pt x="224305" y="2035403"/>
                </a:lnTo>
                <a:lnTo>
                  <a:pt x="220827" y="1976284"/>
                </a:lnTo>
                <a:lnTo>
                  <a:pt x="213872" y="1917165"/>
                </a:lnTo>
                <a:lnTo>
                  <a:pt x="205178" y="1858046"/>
                </a:lnTo>
                <a:lnTo>
                  <a:pt x="198223" y="1798927"/>
                </a:lnTo>
                <a:lnTo>
                  <a:pt x="193007" y="1739808"/>
                </a:lnTo>
                <a:lnTo>
                  <a:pt x="194745" y="1684166"/>
                </a:lnTo>
                <a:lnTo>
                  <a:pt x="201701" y="1630263"/>
                </a:lnTo>
                <a:lnTo>
                  <a:pt x="217350" y="1578100"/>
                </a:lnTo>
                <a:lnTo>
                  <a:pt x="239954" y="1534630"/>
                </a:lnTo>
                <a:lnTo>
                  <a:pt x="269514" y="1492898"/>
                </a:lnTo>
                <a:lnTo>
                  <a:pt x="304290" y="1456384"/>
                </a:lnTo>
                <a:lnTo>
                  <a:pt x="344282" y="1419869"/>
                </a:lnTo>
                <a:lnTo>
                  <a:pt x="386013" y="1386832"/>
                </a:lnTo>
                <a:lnTo>
                  <a:pt x="429483" y="1353795"/>
                </a:lnTo>
                <a:lnTo>
                  <a:pt x="472953" y="1320757"/>
                </a:lnTo>
                <a:lnTo>
                  <a:pt x="516423" y="1287720"/>
                </a:lnTo>
                <a:lnTo>
                  <a:pt x="556416" y="1252944"/>
                </a:lnTo>
                <a:lnTo>
                  <a:pt x="591191" y="1212952"/>
                </a:lnTo>
                <a:lnTo>
                  <a:pt x="622490" y="1174698"/>
                </a:lnTo>
                <a:lnTo>
                  <a:pt x="646833" y="1131229"/>
                </a:lnTo>
                <a:lnTo>
                  <a:pt x="667699" y="1084281"/>
                </a:lnTo>
                <a:lnTo>
                  <a:pt x="685087" y="1033856"/>
                </a:lnTo>
                <a:lnTo>
                  <a:pt x="700736" y="981692"/>
                </a:lnTo>
                <a:lnTo>
                  <a:pt x="714646" y="929528"/>
                </a:lnTo>
                <a:lnTo>
                  <a:pt x="728556" y="875625"/>
                </a:lnTo>
                <a:lnTo>
                  <a:pt x="744206" y="825200"/>
                </a:lnTo>
                <a:lnTo>
                  <a:pt x="761594" y="774775"/>
                </a:lnTo>
                <a:lnTo>
                  <a:pt x="782459" y="727827"/>
                </a:lnTo>
                <a:lnTo>
                  <a:pt x="808541" y="686096"/>
                </a:lnTo>
                <a:lnTo>
                  <a:pt x="839840" y="647843"/>
                </a:lnTo>
                <a:lnTo>
                  <a:pt x="878093" y="616544"/>
                </a:lnTo>
                <a:lnTo>
                  <a:pt x="919824" y="590462"/>
                </a:lnTo>
                <a:lnTo>
                  <a:pt x="966772" y="569597"/>
                </a:lnTo>
                <a:lnTo>
                  <a:pt x="1017197" y="552209"/>
                </a:lnTo>
                <a:lnTo>
                  <a:pt x="1067622" y="536560"/>
                </a:lnTo>
                <a:lnTo>
                  <a:pt x="1121525" y="522649"/>
                </a:lnTo>
                <a:lnTo>
                  <a:pt x="1173689" y="508739"/>
                </a:lnTo>
                <a:lnTo>
                  <a:pt x="1225853" y="493090"/>
                </a:lnTo>
                <a:lnTo>
                  <a:pt x="1276278" y="475702"/>
                </a:lnTo>
                <a:lnTo>
                  <a:pt x="1323226" y="454836"/>
                </a:lnTo>
                <a:lnTo>
                  <a:pt x="1366696" y="430493"/>
                </a:lnTo>
                <a:lnTo>
                  <a:pt x="1404949" y="399195"/>
                </a:lnTo>
                <a:lnTo>
                  <a:pt x="1444942" y="364419"/>
                </a:lnTo>
                <a:lnTo>
                  <a:pt x="1479717" y="324426"/>
                </a:lnTo>
                <a:lnTo>
                  <a:pt x="1512755" y="282695"/>
                </a:lnTo>
                <a:lnTo>
                  <a:pt x="1545792" y="239225"/>
                </a:lnTo>
                <a:lnTo>
                  <a:pt x="1578829" y="195755"/>
                </a:lnTo>
                <a:lnTo>
                  <a:pt x="1611866" y="154024"/>
                </a:lnTo>
                <a:lnTo>
                  <a:pt x="1648381" y="114032"/>
                </a:lnTo>
                <a:lnTo>
                  <a:pt x="1684896" y="79256"/>
                </a:lnTo>
                <a:lnTo>
                  <a:pt x="1726627" y="49696"/>
                </a:lnTo>
                <a:lnTo>
                  <a:pt x="1770097" y="27092"/>
                </a:lnTo>
                <a:lnTo>
                  <a:pt x="1822261" y="11443"/>
                </a:lnTo>
                <a:lnTo>
                  <a:pt x="1876163" y="4487"/>
                </a:lnTo>
                <a:lnTo>
                  <a:pt x="1931805" y="2749"/>
                </a:lnTo>
                <a:lnTo>
                  <a:pt x="1990924" y="7965"/>
                </a:lnTo>
                <a:lnTo>
                  <a:pt x="2050043" y="14920"/>
                </a:lnTo>
                <a:lnTo>
                  <a:pt x="2109162" y="23614"/>
                </a:lnTo>
                <a:lnTo>
                  <a:pt x="2168282" y="30569"/>
                </a:lnTo>
                <a:lnTo>
                  <a:pt x="2227401" y="34047"/>
                </a:lnTo>
                <a:lnTo>
                  <a:pt x="2284781" y="34047"/>
                </a:lnTo>
                <a:lnTo>
                  <a:pt x="2338684" y="27092"/>
                </a:lnTo>
                <a:lnTo>
                  <a:pt x="2392586" y="13181"/>
                </a:lnTo>
                <a:close/>
              </a:path>
            </a:pathLst>
          </a:custGeom>
          <a:solidFill>
            <a:srgbClr val="FFFFFF">
              <a:alpha val="20000"/>
            </a:srgbClr>
          </a:solidFill>
          <a:ln w="0">
            <a:noFill/>
            <a:prstDash val="solid"/>
            <a:round/>
            <a:headEnd/>
            <a:tailEnd/>
          </a:ln>
        </p:spPr>
      </p:sp>
      <p:sp>
        <p:nvSpPr>
          <p:cNvPr id="2" name="Title 1">
            <a:extLst>
              <a:ext uri="{FF2B5EF4-FFF2-40B4-BE49-F238E27FC236}">
                <a16:creationId xmlns:a16="http://schemas.microsoft.com/office/drawing/2014/main" id="{4AC99398-BBF3-4313-8E1D-BD7A995CD9E1}"/>
              </a:ext>
            </a:extLst>
          </p:cNvPr>
          <p:cNvSpPr>
            <a:spLocks noGrp="1"/>
          </p:cNvSpPr>
          <p:nvPr>
            <p:ph type="title"/>
          </p:nvPr>
        </p:nvSpPr>
        <p:spPr>
          <a:xfrm>
            <a:off x="761996" y="662400"/>
            <a:ext cx="9004460" cy="1113295"/>
          </a:xfrm>
        </p:spPr>
        <p:txBody>
          <a:bodyPr anchor="t">
            <a:normAutofit/>
          </a:bodyPr>
          <a:lstStyle/>
          <a:p>
            <a:r>
              <a:rPr lang="en-US" dirty="0"/>
              <a:t>Overall Verses Deployment</a:t>
            </a:r>
          </a:p>
        </p:txBody>
      </p:sp>
      <p:sp>
        <p:nvSpPr>
          <p:cNvPr id="3" name="Content Placeholder 2">
            <a:extLst>
              <a:ext uri="{FF2B5EF4-FFF2-40B4-BE49-F238E27FC236}">
                <a16:creationId xmlns:a16="http://schemas.microsoft.com/office/drawing/2014/main" id="{D8DBDB7C-9884-4BF3-ACCE-AAC6B3421E10}"/>
              </a:ext>
            </a:extLst>
          </p:cNvPr>
          <p:cNvSpPr>
            <a:spLocks noGrp="1"/>
          </p:cNvSpPr>
          <p:nvPr>
            <p:ph idx="1"/>
          </p:nvPr>
        </p:nvSpPr>
        <p:spPr>
          <a:xfrm>
            <a:off x="761996" y="1544716"/>
            <a:ext cx="7711200" cy="4584314"/>
          </a:xfrm>
        </p:spPr>
        <p:txBody>
          <a:bodyPr>
            <a:normAutofit/>
          </a:bodyPr>
          <a:lstStyle/>
          <a:p>
            <a:r>
              <a:rPr lang="en-US" sz="1900" dirty="0"/>
              <a:t>Here we will consider three forms of deployment</a:t>
            </a:r>
          </a:p>
          <a:p>
            <a:pPr lvl="1"/>
            <a:r>
              <a:rPr lang="en-US" sz="1900" dirty="0"/>
              <a:t>Online (lab kit, virtual lecture)</a:t>
            </a:r>
          </a:p>
          <a:p>
            <a:pPr lvl="1"/>
            <a:r>
              <a:rPr lang="en-US" sz="1900" dirty="0"/>
              <a:t>Hybrid (in-person lab, virtual lecture)</a:t>
            </a:r>
          </a:p>
          <a:p>
            <a:pPr lvl="1"/>
            <a:r>
              <a:rPr lang="en-US" sz="1900" dirty="0"/>
              <a:t>In-person (in-person lab and lecture)</a:t>
            </a:r>
          </a:p>
          <a:p>
            <a:r>
              <a:rPr lang="en-US" sz="1900" dirty="0"/>
              <a:t>There is a lot to correlate here</a:t>
            </a:r>
          </a:p>
          <a:p>
            <a:pPr lvl="1"/>
            <a:r>
              <a:rPr lang="en-US" sz="1900" dirty="0"/>
              <a:t>What method of deployment did they start with?</a:t>
            </a:r>
          </a:p>
          <a:p>
            <a:pPr lvl="1"/>
            <a:r>
              <a:rPr lang="en-US" sz="1900" dirty="0"/>
              <a:t>What method deployment did they go with for the second course?</a:t>
            </a:r>
          </a:p>
          <a:p>
            <a:pPr lvl="1"/>
            <a:r>
              <a:rPr lang="en-US" sz="1900" dirty="0"/>
              <a:t>Where they and A, B, or C student before they went into the next course</a:t>
            </a:r>
          </a:p>
          <a:p>
            <a:r>
              <a:rPr lang="en-US" sz="1900" dirty="0"/>
              <a:t>So keep in mind, you’re going to have to break this into slices and it’s a lot to put into slide-form</a:t>
            </a:r>
          </a:p>
          <a:p>
            <a:r>
              <a:rPr lang="en-US" sz="1900" dirty="0"/>
              <a:t>This is not broken down by ethnicity due to finite sample size</a:t>
            </a:r>
          </a:p>
          <a:p>
            <a:pPr lvl="1"/>
            <a:endParaRPr lang="en-US" sz="1900" dirty="0">
              <a:solidFill>
                <a:schemeClr val="tx1">
                  <a:alpha val="60000"/>
                </a:schemeClr>
              </a:solidFill>
            </a:endParaRPr>
          </a:p>
          <a:p>
            <a:pPr lvl="1"/>
            <a:endParaRPr lang="en-US" sz="1900" dirty="0">
              <a:solidFill>
                <a:schemeClr val="tx1">
                  <a:alpha val="60000"/>
                </a:schemeClr>
              </a:solidFill>
            </a:endParaRPr>
          </a:p>
        </p:txBody>
      </p:sp>
    </p:spTree>
    <p:extLst>
      <p:ext uri="{BB962C8B-B14F-4D97-AF65-F5344CB8AC3E}">
        <p14:creationId xmlns:p14="http://schemas.microsoft.com/office/powerpoint/2010/main" val="194101767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FB078D-55E6-422C-8209-A503B28BFC9D}"/>
              </a:ext>
            </a:extLst>
          </p:cNvPr>
          <p:cNvSpPr>
            <a:spLocks noGrp="1"/>
          </p:cNvSpPr>
          <p:nvPr>
            <p:ph type="title"/>
          </p:nvPr>
        </p:nvSpPr>
        <p:spPr>
          <a:xfrm>
            <a:off x="838200" y="668377"/>
            <a:ext cx="10515600" cy="1325563"/>
          </a:xfrm>
        </p:spPr>
        <p:txBody>
          <a:bodyPr>
            <a:normAutofit/>
          </a:bodyPr>
          <a:lstStyle/>
          <a:p>
            <a:r>
              <a:rPr lang="en-US" dirty="0"/>
              <a:t>Starting Online, Finishing Online</a:t>
            </a:r>
          </a:p>
        </p:txBody>
      </p:sp>
      <p:sp>
        <p:nvSpPr>
          <p:cNvPr id="4" name="Content Placeholder 3">
            <a:extLst>
              <a:ext uri="{FF2B5EF4-FFF2-40B4-BE49-F238E27FC236}">
                <a16:creationId xmlns:a16="http://schemas.microsoft.com/office/drawing/2014/main" id="{1CEA8FAC-FB35-48EF-A230-01F6CDEEDF2F}"/>
              </a:ext>
            </a:extLst>
          </p:cNvPr>
          <p:cNvSpPr>
            <a:spLocks noGrp="1"/>
          </p:cNvSpPr>
          <p:nvPr>
            <p:ph sz="half" idx="1"/>
          </p:nvPr>
        </p:nvSpPr>
        <p:spPr>
          <a:xfrm>
            <a:off x="838200" y="2177456"/>
            <a:ext cx="5097780" cy="3795748"/>
          </a:xfrm>
        </p:spPr>
        <p:txBody>
          <a:bodyPr>
            <a:normAutofit fontScale="92500" lnSpcReduction="20000"/>
          </a:bodyPr>
          <a:lstStyle/>
          <a:p>
            <a:r>
              <a:rPr lang="en-US" sz="2400" dirty="0"/>
              <a:t>In going from one method of deployment to the same method in the next course, we are seeing a lot of consistency with students</a:t>
            </a:r>
          </a:p>
          <a:p>
            <a:r>
              <a:rPr lang="en-US" sz="2400" dirty="0"/>
              <a:t>C students represent a high-risk group as they are more likely to withdraw than anything else</a:t>
            </a:r>
          </a:p>
          <a:p>
            <a:r>
              <a:rPr lang="en-US" sz="2400" dirty="0"/>
              <a:t>B students tend to skew downwards, but with C students, there tends to be mobility upwards as well</a:t>
            </a:r>
          </a:p>
          <a:p>
            <a:r>
              <a:rPr lang="en-US" sz="2400" dirty="0"/>
              <a:t>The trends in these courses capture the macroscopic trends seen across all courses </a:t>
            </a:r>
          </a:p>
          <a:p>
            <a:endParaRPr lang="en-US" sz="2400" dirty="0"/>
          </a:p>
        </p:txBody>
      </p:sp>
      <p:graphicFrame>
        <p:nvGraphicFramePr>
          <p:cNvPr id="7" name="Content Placeholder 6">
            <a:extLst>
              <a:ext uri="{FF2B5EF4-FFF2-40B4-BE49-F238E27FC236}">
                <a16:creationId xmlns:a16="http://schemas.microsoft.com/office/drawing/2014/main" id="{EF8D6337-23BC-4F32-B35F-1B402602213E}"/>
              </a:ext>
            </a:extLst>
          </p:cNvPr>
          <p:cNvGraphicFramePr>
            <a:graphicFrameLocks noGrp="1"/>
          </p:cNvGraphicFramePr>
          <p:nvPr>
            <p:ph sz="half" idx="2"/>
            <p:extLst>
              <p:ext uri="{D42A27DB-BD31-4B8C-83A1-F6EECF244321}">
                <p14:modId xmlns:p14="http://schemas.microsoft.com/office/powerpoint/2010/main" val="231566656"/>
              </p:ext>
            </p:extLst>
          </p:nvPr>
        </p:nvGraphicFramePr>
        <p:xfrm>
          <a:off x="6256338" y="2178050"/>
          <a:ext cx="5097462" cy="37957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3630038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FB078D-55E6-422C-8209-A503B28BFC9D}"/>
              </a:ext>
            </a:extLst>
          </p:cNvPr>
          <p:cNvSpPr>
            <a:spLocks noGrp="1"/>
          </p:cNvSpPr>
          <p:nvPr>
            <p:ph type="title"/>
          </p:nvPr>
        </p:nvSpPr>
        <p:spPr>
          <a:xfrm>
            <a:off x="838200" y="668377"/>
            <a:ext cx="10515600" cy="1325563"/>
          </a:xfrm>
        </p:spPr>
        <p:txBody>
          <a:bodyPr>
            <a:normAutofit/>
          </a:bodyPr>
          <a:lstStyle/>
          <a:p>
            <a:r>
              <a:rPr lang="en-US" dirty="0"/>
              <a:t>Starting Online, Finishing Hybrid</a:t>
            </a:r>
          </a:p>
        </p:txBody>
      </p:sp>
      <p:sp>
        <p:nvSpPr>
          <p:cNvPr id="4" name="Content Placeholder 3">
            <a:extLst>
              <a:ext uri="{FF2B5EF4-FFF2-40B4-BE49-F238E27FC236}">
                <a16:creationId xmlns:a16="http://schemas.microsoft.com/office/drawing/2014/main" id="{FE2CE385-CF84-48F3-ABB3-42EC24E1DC97}"/>
              </a:ext>
            </a:extLst>
          </p:cNvPr>
          <p:cNvSpPr>
            <a:spLocks noGrp="1"/>
          </p:cNvSpPr>
          <p:nvPr>
            <p:ph sz="half" idx="1"/>
          </p:nvPr>
        </p:nvSpPr>
        <p:spPr>
          <a:xfrm>
            <a:off x="838200" y="2177456"/>
            <a:ext cx="5097780" cy="3795748"/>
          </a:xfrm>
        </p:spPr>
        <p:txBody>
          <a:bodyPr>
            <a:normAutofit/>
          </a:bodyPr>
          <a:lstStyle/>
          <a:p>
            <a:r>
              <a:rPr lang="en-US" sz="2400" dirty="0"/>
              <a:t>But when students make the jump from online to hybrid, we see a drop off in performance</a:t>
            </a:r>
          </a:p>
          <a:p>
            <a:r>
              <a:rPr lang="en-US" sz="2400" dirty="0"/>
              <a:t>B and C students are at large risk of withdrawing</a:t>
            </a:r>
          </a:p>
          <a:p>
            <a:r>
              <a:rPr lang="en-US" sz="2400" dirty="0"/>
              <a:t>The earliest combination would be online 151 and in person 152</a:t>
            </a:r>
          </a:p>
          <a:p>
            <a:r>
              <a:rPr lang="en-US" sz="2400" dirty="0"/>
              <a:t>The latest combination would be online 152 to in person 251</a:t>
            </a:r>
          </a:p>
          <a:p>
            <a:endParaRPr lang="en-US" sz="2400" dirty="0"/>
          </a:p>
        </p:txBody>
      </p:sp>
      <p:graphicFrame>
        <p:nvGraphicFramePr>
          <p:cNvPr id="7" name="Content Placeholder 6">
            <a:extLst>
              <a:ext uri="{FF2B5EF4-FFF2-40B4-BE49-F238E27FC236}">
                <a16:creationId xmlns:a16="http://schemas.microsoft.com/office/drawing/2014/main" id="{C79003CF-B4D0-4608-B779-EF3A2FAD0965}"/>
              </a:ext>
            </a:extLst>
          </p:cNvPr>
          <p:cNvGraphicFramePr>
            <a:graphicFrameLocks noGrp="1"/>
          </p:cNvGraphicFramePr>
          <p:nvPr>
            <p:ph sz="half" idx="2"/>
          </p:nvPr>
        </p:nvGraphicFramePr>
        <p:xfrm>
          <a:off x="6256338" y="2178050"/>
          <a:ext cx="5097462" cy="37957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650747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FB078D-55E6-422C-8209-A503B28BFC9D}"/>
              </a:ext>
            </a:extLst>
          </p:cNvPr>
          <p:cNvSpPr>
            <a:spLocks noGrp="1"/>
          </p:cNvSpPr>
          <p:nvPr>
            <p:ph type="title"/>
          </p:nvPr>
        </p:nvSpPr>
        <p:spPr>
          <a:xfrm>
            <a:off x="838200" y="668377"/>
            <a:ext cx="10515600" cy="1325563"/>
          </a:xfrm>
        </p:spPr>
        <p:txBody>
          <a:bodyPr>
            <a:normAutofit/>
          </a:bodyPr>
          <a:lstStyle/>
          <a:p>
            <a:r>
              <a:rPr lang="en-US" dirty="0"/>
              <a:t>Starting Online, Finishing In-Person</a:t>
            </a:r>
          </a:p>
        </p:txBody>
      </p:sp>
      <p:sp>
        <p:nvSpPr>
          <p:cNvPr id="4" name="Content Placeholder 3">
            <a:extLst>
              <a:ext uri="{FF2B5EF4-FFF2-40B4-BE49-F238E27FC236}">
                <a16:creationId xmlns:a16="http://schemas.microsoft.com/office/drawing/2014/main" id="{182E2414-CAAD-4129-A730-B8E4C30DEBC3}"/>
              </a:ext>
            </a:extLst>
          </p:cNvPr>
          <p:cNvSpPr>
            <a:spLocks noGrp="1"/>
          </p:cNvSpPr>
          <p:nvPr>
            <p:ph sz="half" idx="1"/>
          </p:nvPr>
        </p:nvSpPr>
        <p:spPr>
          <a:xfrm>
            <a:off x="838200" y="2177456"/>
            <a:ext cx="5097780" cy="3795748"/>
          </a:xfrm>
        </p:spPr>
        <p:txBody>
          <a:bodyPr>
            <a:normAutofit/>
          </a:bodyPr>
          <a:lstStyle/>
          <a:p>
            <a:r>
              <a:rPr lang="en-US" sz="2400" dirty="0"/>
              <a:t>Similarly </a:t>
            </a:r>
            <a:r>
              <a:rPr lang="en-US" sz="2400"/>
              <a:t>our online </a:t>
            </a:r>
            <a:r>
              <a:rPr lang="en-US" sz="2400" dirty="0"/>
              <a:t>students struggle to make the jump from online to in-person lab lecture</a:t>
            </a:r>
          </a:p>
          <a:p>
            <a:r>
              <a:rPr lang="en-US" sz="2400" dirty="0"/>
              <a:t>B and C students are at large risk of withdrawing</a:t>
            </a:r>
          </a:p>
        </p:txBody>
      </p:sp>
      <p:graphicFrame>
        <p:nvGraphicFramePr>
          <p:cNvPr id="7" name="Content Placeholder 6">
            <a:extLst>
              <a:ext uri="{FF2B5EF4-FFF2-40B4-BE49-F238E27FC236}">
                <a16:creationId xmlns:a16="http://schemas.microsoft.com/office/drawing/2014/main" id="{09DACAD0-8E42-4C48-BCCB-0A3D32C9771D}"/>
              </a:ext>
            </a:extLst>
          </p:cNvPr>
          <p:cNvGraphicFramePr>
            <a:graphicFrameLocks noGrp="1"/>
          </p:cNvGraphicFramePr>
          <p:nvPr>
            <p:ph sz="half" idx="2"/>
          </p:nvPr>
        </p:nvGraphicFramePr>
        <p:xfrm>
          <a:off x="6256338" y="2178050"/>
          <a:ext cx="5097462" cy="37957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1917627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60AAB-90B2-4095-A27B-A776F384D7E5}"/>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sz="4100"/>
              <a:t>What is the average college degree?</a:t>
            </a:r>
          </a:p>
        </p:txBody>
      </p:sp>
      <p:sp>
        <p:nvSpPr>
          <p:cNvPr id="3" name="Content Placeholder 2">
            <a:extLst>
              <a:ext uri="{FF2B5EF4-FFF2-40B4-BE49-F238E27FC236}">
                <a16:creationId xmlns:a16="http://schemas.microsoft.com/office/drawing/2014/main" id="{7AD09B5B-2AC2-4737-9FC9-E4D64DC9D399}"/>
              </a:ext>
            </a:extLst>
          </p:cNvPr>
          <p:cNvSpPr>
            <a:spLocks noGrp="1"/>
          </p:cNvSpPr>
          <p:nvPr>
            <p:ph sz="half" idx="1"/>
          </p:nvPr>
        </p:nvSpPr>
        <p:spPr>
          <a:xfrm>
            <a:off x="4965431" y="2438400"/>
            <a:ext cx="6586489" cy="3785419"/>
          </a:xfrm>
        </p:spPr>
        <p:txBody>
          <a:bodyPr vert="horz" lIns="91440" tIns="45720" rIns="91440" bIns="45720" rtlCol="0">
            <a:normAutofit fontScale="92500" lnSpcReduction="10000"/>
          </a:bodyPr>
          <a:lstStyle/>
          <a:p>
            <a:r>
              <a:rPr lang="en-US" sz="2000" dirty="0"/>
              <a:t>Come on, I’ll wait</a:t>
            </a:r>
          </a:p>
          <a:p>
            <a:r>
              <a:rPr lang="en-US" sz="2000" dirty="0"/>
              <a:t>Unless they’re majoring in </a:t>
            </a:r>
            <a:r>
              <a:rPr lang="en-US" sz="2000" dirty="0" err="1"/>
              <a:t>chemigeobiomathephysienglisociopsychokinesthesiology</a:t>
            </a:r>
            <a:r>
              <a:rPr lang="en-US" sz="2000" dirty="0"/>
              <a:t>, I’m guessing there is no such thing as an “average” degree</a:t>
            </a:r>
          </a:p>
          <a:p>
            <a:r>
              <a:rPr lang="en-US" sz="2000" dirty="0"/>
              <a:t>A general education is meant prepare you for any future degree, but doing well on average only tells you how well the program is doing overall, it makes no statement about how each program is doing individually</a:t>
            </a:r>
          </a:p>
          <a:p>
            <a:r>
              <a:rPr lang="en-US" sz="2000" dirty="0"/>
              <a:t>The odd thing is how easily we embrace this fallacy</a:t>
            </a:r>
          </a:p>
          <a:p>
            <a:r>
              <a:rPr lang="en-US" sz="2000" dirty="0"/>
              <a:t>If a student graduates with a 3.4 GPA, does that mean they got a B+ in every single class?</a:t>
            </a:r>
          </a:p>
          <a:p>
            <a:r>
              <a:rPr lang="en-US" sz="2000" dirty="0"/>
              <a:t>The individual courses make up the average, but the average cannot tell you how a student did for each individual course</a:t>
            </a:r>
          </a:p>
        </p:txBody>
      </p:sp>
      <p:pic>
        <p:nvPicPr>
          <p:cNvPr id="6" name="Content Placeholder 5" descr="College graduate waving">
            <a:extLst>
              <a:ext uri="{FF2B5EF4-FFF2-40B4-BE49-F238E27FC236}">
                <a16:creationId xmlns:a16="http://schemas.microsoft.com/office/drawing/2014/main" id="{6509E114-3F3B-465D-92AF-3FF1416EB3AA}"/>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3065" r="21816" b="-1"/>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6CA6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48262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FB078D-55E6-422C-8209-A503B28BFC9D}"/>
              </a:ext>
            </a:extLst>
          </p:cNvPr>
          <p:cNvSpPr>
            <a:spLocks noGrp="1"/>
          </p:cNvSpPr>
          <p:nvPr>
            <p:ph type="title"/>
          </p:nvPr>
        </p:nvSpPr>
        <p:spPr>
          <a:xfrm>
            <a:off x="838200" y="668377"/>
            <a:ext cx="10515600" cy="1325563"/>
          </a:xfrm>
        </p:spPr>
        <p:txBody>
          <a:bodyPr>
            <a:normAutofit/>
          </a:bodyPr>
          <a:lstStyle/>
          <a:p>
            <a:r>
              <a:rPr lang="en-US" dirty="0"/>
              <a:t>Starting In-Person, Finishing Online</a:t>
            </a:r>
          </a:p>
        </p:txBody>
      </p:sp>
      <p:sp>
        <p:nvSpPr>
          <p:cNvPr id="4" name="Content Placeholder 3">
            <a:extLst>
              <a:ext uri="{FF2B5EF4-FFF2-40B4-BE49-F238E27FC236}">
                <a16:creationId xmlns:a16="http://schemas.microsoft.com/office/drawing/2014/main" id="{C0E28AA4-19D5-49FD-9C89-0E6B2DA67D36}"/>
              </a:ext>
            </a:extLst>
          </p:cNvPr>
          <p:cNvSpPr>
            <a:spLocks noGrp="1"/>
          </p:cNvSpPr>
          <p:nvPr>
            <p:ph sz="half" idx="1"/>
          </p:nvPr>
        </p:nvSpPr>
        <p:spPr>
          <a:xfrm>
            <a:off x="838200" y="2177456"/>
            <a:ext cx="5097780" cy="3795748"/>
          </a:xfrm>
        </p:spPr>
        <p:txBody>
          <a:bodyPr>
            <a:normAutofit/>
          </a:bodyPr>
          <a:lstStyle/>
          <a:p>
            <a:r>
              <a:rPr lang="en-US" sz="2400" dirty="0"/>
              <a:t>Grade retention is lower in a switch from in-person to online</a:t>
            </a:r>
          </a:p>
          <a:p>
            <a:r>
              <a:rPr lang="en-US" sz="2400" dirty="0"/>
              <a:t>B and C students in particular are at risk for withdrawing from the course</a:t>
            </a:r>
          </a:p>
          <a:p>
            <a:endParaRPr lang="en-US" sz="2400" dirty="0"/>
          </a:p>
        </p:txBody>
      </p:sp>
      <p:graphicFrame>
        <p:nvGraphicFramePr>
          <p:cNvPr id="7" name="Content Placeholder 6">
            <a:extLst>
              <a:ext uri="{FF2B5EF4-FFF2-40B4-BE49-F238E27FC236}">
                <a16:creationId xmlns:a16="http://schemas.microsoft.com/office/drawing/2014/main" id="{B20451D3-EA51-4357-9C63-64FFAD25065C}"/>
              </a:ext>
            </a:extLst>
          </p:cNvPr>
          <p:cNvGraphicFramePr>
            <a:graphicFrameLocks noGrp="1"/>
          </p:cNvGraphicFramePr>
          <p:nvPr>
            <p:ph sz="half" idx="2"/>
          </p:nvPr>
        </p:nvGraphicFramePr>
        <p:xfrm>
          <a:off x="6256338" y="2178050"/>
          <a:ext cx="5097462" cy="37957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1714352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FB078D-55E6-422C-8209-A503B28BFC9D}"/>
              </a:ext>
            </a:extLst>
          </p:cNvPr>
          <p:cNvSpPr>
            <a:spLocks noGrp="1"/>
          </p:cNvSpPr>
          <p:nvPr>
            <p:ph type="title"/>
          </p:nvPr>
        </p:nvSpPr>
        <p:spPr>
          <a:xfrm>
            <a:off x="838200" y="668377"/>
            <a:ext cx="10515600" cy="1325563"/>
          </a:xfrm>
        </p:spPr>
        <p:txBody>
          <a:bodyPr>
            <a:normAutofit/>
          </a:bodyPr>
          <a:lstStyle/>
          <a:p>
            <a:r>
              <a:rPr lang="en-US" dirty="0"/>
              <a:t>Starting In-Person, Finishing Hybrid</a:t>
            </a:r>
          </a:p>
        </p:txBody>
      </p:sp>
      <p:sp>
        <p:nvSpPr>
          <p:cNvPr id="4" name="Content Placeholder 3">
            <a:extLst>
              <a:ext uri="{FF2B5EF4-FFF2-40B4-BE49-F238E27FC236}">
                <a16:creationId xmlns:a16="http://schemas.microsoft.com/office/drawing/2014/main" id="{DF1B2EE4-73C3-416F-B865-7C4779C88D7B}"/>
              </a:ext>
            </a:extLst>
          </p:cNvPr>
          <p:cNvSpPr>
            <a:spLocks noGrp="1"/>
          </p:cNvSpPr>
          <p:nvPr>
            <p:ph sz="half" idx="1"/>
          </p:nvPr>
        </p:nvSpPr>
        <p:spPr>
          <a:xfrm>
            <a:off x="838200" y="2177456"/>
            <a:ext cx="5097780" cy="3795748"/>
          </a:xfrm>
        </p:spPr>
        <p:txBody>
          <a:bodyPr>
            <a:normAutofit/>
          </a:bodyPr>
          <a:lstStyle/>
          <a:p>
            <a:r>
              <a:rPr lang="en-US" sz="2400" dirty="0"/>
              <a:t>A students do not seem to make the jump from in-person to hybrid well</a:t>
            </a:r>
          </a:p>
          <a:p>
            <a:r>
              <a:rPr lang="en-US" sz="2400" dirty="0"/>
              <a:t>B and C students tend to keep their grades, but C students in particular are at a large risk of withdrawing, as was seen with an online course</a:t>
            </a:r>
          </a:p>
          <a:p>
            <a:endParaRPr lang="en-US" sz="2400" dirty="0"/>
          </a:p>
          <a:p>
            <a:endParaRPr lang="en-US" sz="2400" dirty="0"/>
          </a:p>
        </p:txBody>
      </p:sp>
      <p:graphicFrame>
        <p:nvGraphicFramePr>
          <p:cNvPr id="8" name="Content Placeholder 7">
            <a:extLst>
              <a:ext uri="{FF2B5EF4-FFF2-40B4-BE49-F238E27FC236}">
                <a16:creationId xmlns:a16="http://schemas.microsoft.com/office/drawing/2014/main" id="{EEA078D6-732B-42EB-B737-43ECEDF9BF3A}"/>
              </a:ext>
            </a:extLst>
          </p:cNvPr>
          <p:cNvGraphicFramePr>
            <a:graphicFrameLocks noGrp="1"/>
          </p:cNvGraphicFramePr>
          <p:nvPr>
            <p:ph sz="half" idx="2"/>
          </p:nvPr>
        </p:nvGraphicFramePr>
        <p:xfrm>
          <a:off x="6256338" y="2178050"/>
          <a:ext cx="5097462" cy="37957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8022547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FB078D-55E6-422C-8209-A503B28BFC9D}"/>
              </a:ext>
            </a:extLst>
          </p:cNvPr>
          <p:cNvSpPr>
            <a:spLocks noGrp="1"/>
          </p:cNvSpPr>
          <p:nvPr>
            <p:ph type="title"/>
          </p:nvPr>
        </p:nvSpPr>
        <p:spPr>
          <a:xfrm>
            <a:off x="838200" y="668377"/>
            <a:ext cx="10515600" cy="1325563"/>
          </a:xfrm>
        </p:spPr>
        <p:txBody>
          <a:bodyPr>
            <a:normAutofit/>
          </a:bodyPr>
          <a:lstStyle/>
          <a:p>
            <a:r>
              <a:rPr lang="en-US" dirty="0"/>
              <a:t>Starting In-Person, Finishing In-Person</a:t>
            </a:r>
          </a:p>
        </p:txBody>
      </p:sp>
      <p:sp>
        <p:nvSpPr>
          <p:cNvPr id="4" name="Content Placeholder 3">
            <a:extLst>
              <a:ext uri="{FF2B5EF4-FFF2-40B4-BE49-F238E27FC236}">
                <a16:creationId xmlns:a16="http://schemas.microsoft.com/office/drawing/2014/main" id="{02C8552B-3FD4-4447-B872-311D58DBDF69}"/>
              </a:ext>
            </a:extLst>
          </p:cNvPr>
          <p:cNvSpPr>
            <a:spLocks noGrp="1"/>
          </p:cNvSpPr>
          <p:nvPr>
            <p:ph sz="half" idx="1"/>
          </p:nvPr>
        </p:nvSpPr>
        <p:spPr>
          <a:xfrm>
            <a:off x="838200" y="2177456"/>
            <a:ext cx="5097780" cy="3795748"/>
          </a:xfrm>
        </p:spPr>
        <p:txBody>
          <a:bodyPr>
            <a:normAutofit/>
          </a:bodyPr>
          <a:lstStyle/>
          <a:p>
            <a:r>
              <a:rPr lang="en-US" sz="2400" dirty="0"/>
              <a:t>A student retention stays consistent with the other deployment methods</a:t>
            </a:r>
          </a:p>
          <a:p>
            <a:r>
              <a:rPr lang="en-US" sz="2400" dirty="0"/>
              <a:t>B and C students are much better retained at the same rate as their counterparts in online-online</a:t>
            </a:r>
          </a:p>
          <a:p>
            <a:endParaRPr lang="en-US" sz="2400" dirty="0"/>
          </a:p>
        </p:txBody>
      </p:sp>
      <p:graphicFrame>
        <p:nvGraphicFramePr>
          <p:cNvPr id="7" name="Content Placeholder 6">
            <a:extLst>
              <a:ext uri="{FF2B5EF4-FFF2-40B4-BE49-F238E27FC236}">
                <a16:creationId xmlns:a16="http://schemas.microsoft.com/office/drawing/2014/main" id="{A33C1804-4608-475A-BC12-A4D5602CAC8C}"/>
              </a:ext>
            </a:extLst>
          </p:cNvPr>
          <p:cNvGraphicFramePr>
            <a:graphicFrameLocks noGrp="1"/>
          </p:cNvGraphicFramePr>
          <p:nvPr>
            <p:ph sz="half" idx="2"/>
          </p:nvPr>
        </p:nvGraphicFramePr>
        <p:xfrm>
          <a:off x="6256338" y="2178050"/>
          <a:ext cx="5097462" cy="37957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0560756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119116-BFB6-479F-8BF1-169733EBE903}"/>
              </a:ext>
            </a:extLst>
          </p:cNvPr>
          <p:cNvSpPr>
            <a:spLocks noGrp="1"/>
          </p:cNvSpPr>
          <p:nvPr>
            <p:ph type="title"/>
          </p:nvPr>
        </p:nvSpPr>
        <p:spPr>
          <a:xfrm>
            <a:off x="838200" y="668377"/>
            <a:ext cx="10515600" cy="1325563"/>
          </a:xfrm>
        </p:spPr>
        <p:txBody>
          <a:bodyPr>
            <a:normAutofit/>
          </a:bodyPr>
          <a:lstStyle/>
          <a:p>
            <a:r>
              <a:rPr lang="en-US" dirty="0"/>
              <a:t>Comparing Between Data Sets</a:t>
            </a:r>
          </a:p>
        </p:txBody>
      </p:sp>
      <p:sp>
        <p:nvSpPr>
          <p:cNvPr id="4" name="Content Placeholder 3">
            <a:extLst>
              <a:ext uri="{FF2B5EF4-FFF2-40B4-BE49-F238E27FC236}">
                <a16:creationId xmlns:a16="http://schemas.microsoft.com/office/drawing/2014/main" id="{35E8F1C7-F40B-422E-81A7-C5ABB042FD16}"/>
              </a:ext>
            </a:extLst>
          </p:cNvPr>
          <p:cNvSpPr>
            <a:spLocks noGrp="1"/>
          </p:cNvSpPr>
          <p:nvPr>
            <p:ph sz="half" idx="1"/>
          </p:nvPr>
        </p:nvSpPr>
        <p:spPr>
          <a:xfrm>
            <a:off x="838200" y="2177456"/>
            <a:ext cx="5097780" cy="3795748"/>
          </a:xfrm>
        </p:spPr>
        <p:txBody>
          <a:bodyPr>
            <a:normAutofit/>
          </a:bodyPr>
          <a:lstStyle/>
          <a:p>
            <a:r>
              <a:rPr lang="en-US" sz="2400" dirty="0"/>
              <a:t>Let’s consider what what’s changing between the different modalities</a:t>
            </a:r>
          </a:p>
          <a:p>
            <a:r>
              <a:rPr lang="en-US" sz="2400" dirty="0"/>
              <a:t>Hybrid is what the name implies, an intermediate between online and in-person modalities</a:t>
            </a:r>
          </a:p>
          <a:p>
            <a:r>
              <a:rPr lang="en-US" sz="2400" dirty="0"/>
              <a:t>We can use differences between in-person/hybrid and online/hybrid to draw inferences about how the different modalities impact student success</a:t>
            </a:r>
          </a:p>
          <a:p>
            <a:endParaRPr lang="en-US" sz="2400" dirty="0"/>
          </a:p>
        </p:txBody>
      </p:sp>
      <p:pic>
        <p:nvPicPr>
          <p:cNvPr id="6" name="Content Placeholder 5">
            <a:extLst>
              <a:ext uri="{FF2B5EF4-FFF2-40B4-BE49-F238E27FC236}">
                <a16:creationId xmlns:a16="http://schemas.microsoft.com/office/drawing/2014/main" id="{591AE312-FE37-49F3-A07E-4792F85D9A1D}"/>
              </a:ext>
            </a:extLst>
          </p:cNvPr>
          <p:cNvPicPr>
            <a:picLocks noGrp="1" noChangeAspect="1"/>
          </p:cNvPicPr>
          <p:nvPr>
            <p:ph sz="half" idx="2"/>
          </p:nvPr>
        </p:nvPicPr>
        <p:blipFill>
          <a:blip r:embed="rId2"/>
          <a:stretch>
            <a:fillRect/>
          </a:stretch>
        </p:blipFill>
        <p:spPr>
          <a:xfrm>
            <a:off x="6172200" y="2386064"/>
            <a:ext cx="5181600" cy="3230459"/>
          </a:xfrm>
          <a:prstGeom prst="rect">
            <a:avLst/>
          </a:prstGeom>
        </p:spPr>
      </p:pic>
    </p:spTree>
    <p:extLst>
      <p:ext uri="{BB962C8B-B14F-4D97-AF65-F5344CB8AC3E}">
        <p14:creationId xmlns:p14="http://schemas.microsoft.com/office/powerpoint/2010/main" val="2189544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E84ABCA-43F7-44F6-BBE6-839E0D4D2AF2}"/>
              </a:ext>
            </a:extLst>
          </p:cNvPr>
          <p:cNvSpPr>
            <a:spLocks noGrp="1"/>
          </p:cNvSpPr>
          <p:nvPr>
            <p:ph type="title"/>
          </p:nvPr>
        </p:nvSpPr>
        <p:spPr>
          <a:xfrm>
            <a:off x="838200" y="365125"/>
            <a:ext cx="10515600" cy="1325563"/>
          </a:xfrm>
        </p:spPr>
        <p:txBody>
          <a:bodyPr>
            <a:normAutofit/>
          </a:bodyPr>
          <a:lstStyle/>
          <a:p>
            <a:r>
              <a:rPr lang="en-US" dirty="0"/>
              <a:t>The Labs – Online Verses Online/Hybrid</a:t>
            </a:r>
          </a:p>
        </p:txBody>
      </p:sp>
      <p:sp>
        <p:nvSpPr>
          <p:cNvPr id="3" name="Content Placeholder 2">
            <a:extLst>
              <a:ext uri="{FF2B5EF4-FFF2-40B4-BE49-F238E27FC236}">
                <a16:creationId xmlns:a16="http://schemas.microsoft.com/office/drawing/2014/main" id="{3C504A1B-E655-4D8F-8450-ED08591DA326}"/>
              </a:ext>
            </a:extLst>
          </p:cNvPr>
          <p:cNvSpPr>
            <a:spLocks noGrp="1"/>
          </p:cNvSpPr>
          <p:nvPr>
            <p:ph sz="half" idx="1"/>
          </p:nvPr>
        </p:nvSpPr>
        <p:spPr>
          <a:xfrm>
            <a:off x="838200" y="2010833"/>
            <a:ext cx="5096934" cy="4166130"/>
          </a:xfrm>
        </p:spPr>
        <p:txBody>
          <a:bodyPr>
            <a:normAutofit fontScale="92500" lnSpcReduction="10000"/>
          </a:bodyPr>
          <a:lstStyle/>
          <a:p>
            <a:r>
              <a:rPr lang="en-US" sz="1800" dirty="0"/>
              <a:t>While this data contains some 152/251 data points (N &lt; 100) the majority of these 680 data points represent 151/152 transition</a:t>
            </a:r>
          </a:p>
          <a:p>
            <a:r>
              <a:rPr lang="en-US" sz="1800" dirty="0"/>
              <a:t>The left column is online-online, the right is online-hybrid</a:t>
            </a:r>
          </a:p>
          <a:p>
            <a:r>
              <a:rPr lang="en-US" sz="1800" dirty="0"/>
              <a:t>When students switch from in-person to hybrid, the only change here is the lecture</a:t>
            </a:r>
          </a:p>
          <a:p>
            <a:r>
              <a:rPr lang="en-US" sz="1800" dirty="0"/>
              <a:t>Let’s take all things being equal, meaning that students taking online and hybrid are equally good learners in the online space</a:t>
            </a:r>
          </a:p>
          <a:p>
            <a:r>
              <a:rPr lang="en-US" sz="1800" dirty="0"/>
              <a:t>The decline in the success of mostly A students, with marginal changes in B and C students, implies that students are struggling mostly in the lab</a:t>
            </a:r>
          </a:p>
          <a:p>
            <a:r>
              <a:rPr lang="en-US" sz="1800" dirty="0"/>
              <a:t>In other words, the online courses are not preparing students adequately for the labs, especially high performing students</a:t>
            </a:r>
          </a:p>
          <a:p>
            <a:endParaRPr lang="en-US" sz="1400" dirty="0"/>
          </a:p>
        </p:txBody>
      </p:sp>
      <p:sp>
        <p:nvSpPr>
          <p:cNvPr id="5" name="Content Placeholder 4">
            <a:extLst>
              <a:ext uri="{FF2B5EF4-FFF2-40B4-BE49-F238E27FC236}">
                <a16:creationId xmlns:a16="http://schemas.microsoft.com/office/drawing/2014/main" id="{D97191B0-6B20-4159-9DD0-F6B7FDDBA755}"/>
              </a:ext>
            </a:extLst>
          </p:cNvPr>
          <p:cNvSpPr>
            <a:spLocks noGrp="1"/>
          </p:cNvSpPr>
          <p:nvPr>
            <p:ph sz="half" idx="2"/>
          </p:nvPr>
        </p:nvSpPr>
        <p:spPr/>
        <p:txBody>
          <a:bodyPr/>
          <a:lstStyle/>
          <a:p>
            <a:endParaRPr lang="en-US" dirty="0"/>
          </a:p>
        </p:txBody>
      </p:sp>
      <p:graphicFrame>
        <p:nvGraphicFramePr>
          <p:cNvPr id="14" name="Content Placeholder 13">
            <a:extLst>
              <a:ext uri="{FF2B5EF4-FFF2-40B4-BE49-F238E27FC236}">
                <a16:creationId xmlns:a16="http://schemas.microsoft.com/office/drawing/2014/main" id="{04CA2204-48FE-467A-A715-120E0ECD8845}"/>
              </a:ext>
            </a:extLst>
          </p:cNvPr>
          <p:cNvGraphicFramePr>
            <a:graphicFrameLocks/>
          </p:cNvGraphicFramePr>
          <p:nvPr>
            <p:extLst>
              <p:ext uri="{D42A27DB-BD31-4B8C-83A1-F6EECF244321}">
                <p14:modId xmlns:p14="http://schemas.microsoft.com/office/powerpoint/2010/main" val="3949852139"/>
              </p:ext>
            </p:extLst>
          </p:nvPr>
        </p:nvGraphicFramePr>
        <p:xfrm>
          <a:off x="6172199" y="1825625"/>
          <a:ext cx="5528187"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14">
            <a:extLst>
              <a:ext uri="{FF2B5EF4-FFF2-40B4-BE49-F238E27FC236}">
                <a16:creationId xmlns:a16="http://schemas.microsoft.com/office/drawing/2014/main" id="{C3D98391-FD5F-4E40-9CB4-D661C785FA9B}"/>
              </a:ext>
            </a:extLst>
          </p:cNvPr>
          <p:cNvSpPr txBox="1"/>
          <p:nvPr/>
        </p:nvSpPr>
        <p:spPr>
          <a:xfrm>
            <a:off x="7953375" y="2381250"/>
            <a:ext cx="1459054" cy="369332"/>
          </a:xfrm>
          <a:prstGeom prst="rect">
            <a:avLst/>
          </a:prstGeom>
          <a:noFill/>
        </p:spPr>
        <p:txBody>
          <a:bodyPr wrap="none" rtlCol="0">
            <a:spAutoFit/>
          </a:bodyPr>
          <a:lstStyle/>
          <a:p>
            <a:r>
              <a:rPr lang="en-US" dirty="0">
                <a:solidFill>
                  <a:schemeClr val="bg1"/>
                </a:solidFill>
              </a:rPr>
              <a:t>Online-online</a:t>
            </a:r>
          </a:p>
        </p:txBody>
      </p:sp>
      <p:cxnSp>
        <p:nvCxnSpPr>
          <p:cNvPr id="16" name="Straight Arrow Connector 15">
            <a:extLst>
              <a:ext uri="{FF2B5EF4-FFF2-40B4-BE49-F238E27FC236}">
                <a16:creationId xmlns:a16="http://schemas.microsoft.com/office/drawing/2014/main" id="{E9F22381-734B-4A0B-BA65-C45CC41A281E}"/>
              </a:ext>
            </a:extLst>
          </p:cNvPr>
          <p:cNvCxnSpPr>
            <a:stCxn id="15" idx="1"/>
          </p:cNvCxnSpPr>
          <p:nvPr/>
        </p:nvCxnSpPr>
        <p:spPr>
          <a:xfrm flipH="1">
            <a:off x="7400925" y="2565916"/>
            <a:ext cx="552450" cy="18680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5EABF3D-F60C-425E-A53F-F5333A0714D1}"/>
              </a:ext>
            </a:extLst>
          </p:cNvPr>
          <p:cNvSpPr txBox="1"/>
          <p:nvPr/>
        </p:nvSpPr>
        <p:spPr>
          <a:xfrm>
            <a:off x="7953375" y="2777014"/>
            <a:ext cx="1470787" cy="369332"/>
          </a:xfrm>
          <a:prstGeom prst="rect">
            <a:avLst/>
          </a:prstGeom>
          <a:noFill/>
        </p:spPr>
        <p:txBody>
          <a:bodyPr wrap="none" rtlCol="0">
            <a:spAutoFit/>
          </a:bodyPr>
          <a:lstStyle/>
          <a:p>
            <a:r>
              <a:rPr lang="en-US" dirty="0">
                <a:solidFill>
                  <a:schemeClr val="bg1"/>
                </a:solidFill>
              </a:rPr>
              <a:t>Online-hybrid</a:t>
            </a:r>
          </a:p>
        </p:txBody>
      </p:sp>
      <p:cxnSp>
        <p:nvCxnSpPr>
          <p:cNvPr id="18" name="Straight Arrow Connector 17">
            <a:extLst>
              <a:ext uri="{FF2B5EF4-FFF2-40B4-BE49-F238E27FC236}">
                <a16:creationId xmlns:a16="http://schemas.microsoft.com/office/drawing/2014/main" id="{B6342339-6721-4F1D-91C9-E3606DA97C2B}"/>
              </a:ext>
            </a:extLst>
          </p:cNvPr>
          <p:cNvCxnSpPr>
            <a:cxnSpLocks/>
            <a:stCxn id="17" idx="1"/>
          </p:cNvCxnSpPr>
          <p:nvPr/>
        </p:nvCxnSpPr>
        <p:spPr>
          <a:xfrm flipH="1">
            <a:off x="7400925" y="2961680"/>
            <a:ext cx="552450" cy="4317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532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E84ABCA-43F7-44F6-BBE6-839E0D4D2AF2}"/>
              </a:ext>
            </a:extLst>
          </p:cNvPr>
          <p:cNvSpPr>
            <a:spLocks noGrp="1"/>
          </p:cNvSpPr>
          <p:nvPr>
            <p:ph type="title"/>
          </p:nvPr>
        </p:nvSpPr>
        <p:spPr>
          <a:xfrm>
            <a:off x="838200" y="365125"/>
            <a:ext cx="10515600" cy="1325563"/>
          </a:xfrm>
        </p:spPr>
        <p:txBody>
          <a:bodyPr>
            <a:normAutofit/>
          </a:bodyPr>
          <a:lstStyle/>
          <a:p>
            <a:r>
              <a:rPr lang="en-US" dirty="0"/>
              <a:t>The Lectures – Online Verses Hybrid/In-person</a:t>
            </a:r>
          </a:p>
        </p:txBody>
      </p:sp>
      <p:sp>
        <p:nvSpPr>
          <p:cNvPr id="3" name="Content Placeholder 2">
            <a:extLst>
              <a:ext uri="{FF2B5EF4-FFF2-40B4-BE49-F238E27FC236}">
                <a16:creationId xmlns:a16="http://schemas.microsoft.com/office/drawing/2014/main" id="{3C504A1B-E655-4D8F-8450-ED08591DA326}"/>
              </a:ext>
            </a:extLst>
          </p:cNvPr>
          <p:cNvSpPr>
            <a:spLocks noGrp="1"/>
          </p:cNvSpPr>
          <p:nvPr>
            <p:ph sz="half" idx="1"/>
          </p:nvPr>
        </p:nvSpPr>
        <p:spPr>
          <a:xfrm>
            <a:off x="838200" y="2010833"/>
            <a:ext cx="5096934" cy="4166130"/>
          </a:xfrm>
        </p:spPr>
        <p:txBody>
          <a:bodyPr>
            <a:normAutofit/>
          </a:bodyPr>
          <a:lstStyle/>
          <a:p>
            <a:r>
              <a:rPr lang="en-US" sz="1700" dirty="0"/>
              <a:t>Using the switch to hybrid as a baseline for the lab effects, we can now compare to in-person</a:t>
            </a:r>
          </a:p>
          <a:p>
            <a:r>
              <a:rPr lang="en-US" sz="1700" dirty="0"/>
              <a:t>If the lab is the only thing causing the shift in grades, the distributions should be comparable for online-hybrid and online-in-person groups</a:t>
            </a:r>
          </a:p>
          <a:p>
            <a:r>
              <a:rPr lang="en-US" sz="1700" dirty="0"/>
              <a:t>However, the online to in-person groups are generally doing better than their hybrid peers, especially the A students</a:t>
            </a:r>
          </a:p>
          <a:p>
            <a:r>
              <a:rPr lang="en-US" sz="1700" dirty="0"/>
              <a:t>This would imply then that there is an added benefit for switching from the online directly to an in-person delivery method and not going to hybrid</a:t>
            </a:r>
          </a:p>
          <a:p>
            <a:endParaRPr lang="en-US" sz="1700" dirty="0"/>
          </a:p>
        </p:txBody>
      </p:sp>
      <p:graphicFrame>
        <p:nvGraphicFramePr>
          <p:cNvPr id="19" name="Content Placeholder 18">
            <a:extLst>
              <a:ext uri="{FF2B5EF4-FFF2-40B4-BE49-F238E27FC236}">
                <a16:creationId xmlns:a16="http://schemas.microsoft.com/office/drawing/2014/main" id="{CC002A69-90BC-4380-AC6B-50F6C137F994}"/>
              </a:ext>
            </a:extLst>
          </p:cNvPr>
          <p:cNvGraphicFramePr>
            <a:graphicFrameLocks noGrp="1"/>
          </p:cNvGraphicFramePr>
          <p:nvPr>
            <p:ph sz="half" idx="2"/>
          </p:nvPr>
        </p:nvGraphicFramePr>
        <p:xfrm>
          <a:off x="6256338" y="2011363"/>
          <a:ext cx="5097462" cy="4165600"/>
        </p:xfrm>
        <a:graphic>
          <a:graphicData uri="http://schemas.openxmlformats.org/drawingml/2006/chart">
            <c:chart xmlns:c="http://schemas.openxmlformats.org/drawingml/2006/chart" xmlns:r="http://schemas.openxmlformats.org/officeDocument/2006/relationships" r:id="rId2"/>
          </a:graphicData>
        </a:graphic>
      </p:graphicFrame>
      <p:sp>
        <p:nvSpPr>
          <p:cNvPr id="20" name="TextBox 19">
            <a:extLst>
              <a:ext uri="{FF2B5EF4-FFF2-40B4-BE49-F238E27FC236}">
                <a16:creationId xmlns:a16="http://schemas.microsoft.com/office/drawing/2014/main" id="{95765A38-CDEE-4B83-834D-7D745161D2F8}"/>
              </a:ext>
            </a:extLst>
          </p:cNvPr>
          <p:cNvSpPr txBox="1"/>
          <p:nvPr/>
        </p:nvSpPr>
        <p:spPr>
          <a:xfrm>
            <a:off x="8032034" y="2577895"/>
            <a:ext cx="1459054" cy="369332"/>
          </a:xfrm>
          <a:prstGeom prst="rect">
            <a:avLst/>
          </a:prstGeom>
          <a:noFill/>
        </p:spPr>
        <p:txBody>
          <a:bodyPr wrap="square" rtlCol="0">
            <a:spAutoFit/>
          </a:bodyPr>
          <a:lstStyle/>
          <a:p>
            <a:r>
              <a:rPr lang="en-US" dirty="0">
                <a:solidFill>
                  <a:schemeClr val="bg1"/>
                </a:solidFill>
              </a:rPr>
              <a:t>Online-hybrid</a:t>
            </a:r>
          </a:p>
        </p:txBody>
      </p:sp>
      <p:cxnSp>
        <p:nvCxnSpPr>
          <p:cNvPr id="21" name="Straight Arrow Connector 20">
            <a:extLst>
              <a:ext uri="{FF2B5EF4-FFF2-40B4-BE49-F238E27FC236}">
                <a16:creationId xmlns:a16="http://schemas.microsoft.com/office/drawing/2014/main" id="{2704BE1A-6444-4779-B6FE-0733B64A25F8}"/>
              </a:ext>
            </a:extLst>
          </p:cNvPr>
          <p:cNvCxnSpPr>
            <a:cxnSpLocks/>
            <a:stCxn id="20" idx="1"/>
          </p:cNvCxnSpPr>
          <p:nvPr/>
        </p:nvCxnSpPr>
        <p:spPr>
          <a:xfrm flipH="1">
            <a:off x="7157884" y="2762561"/>
            <a:ext cx="874150" cy="57057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63A7D53-8AA3-49C2-BC04-C93E96878E95}"/>
              </a:ext>
            </a:extLst>
          </p:cNvPr>
          <p:cNvSpPr txBox="1"/>
          <p:nvPr/>
        </p:nvSpPr>
        <p:spPr>
          <a:xfrm>
            <a:off x="8032034" y="2973659"/>
            <a:ext cx="1839553" cy="369332"/>
          </a:xfrm>
          <a:prstGeom prst="rect">
            <a:avLst/>
          </a:prstGeom>
          <a:noFill/>
        </p:spPr>
        <p:txBody>
          <a:bodyPr wrap="square" rtlCol="0">
            <a:spAutoFit/>
          </a:bodyPr>
          <a:lstStyle/>
          <a:p>
            <a:r>
              <a:rPr lang="en-US" dirty="0">
                <a:solidFill>
                  <a:schemeClr val="bg1"/>
                </a:solidFill>
              </a:rPr>
              <a:t>Online-in person</a:t>
            </a:r>
          </a:p>
        </p:txBody>
      </p:sp>
      <p:cxnSp>
        <p:nvCxnSpPr>
          <p:cNvPr id="23" name="Straight Arrow Connector 22">
            <a:extLst>
              <a:ext uri="{FF2B5EF4-FFF2-40B4-BE49-F238E27FC236}">
                <a16:creationId xmlns:a16="http://schemas.microsoft.com/office/drawing/2014/main" id="{72371BD0-8C30-4E8D-8EEE-BD7E8D6677E0}"/>
              </a:ext>
            </a:extLst>
          </p:cNvPr>
          <p:cNvCxnSpPr>
            <a:cxnSpLocks/>
            <a:stCxn id="22" idx="1"/>
          </p:cNvCxnSpPr>
          <p:nvPr/>
        </p:nvCxnSpPr>
        <p:spPr>
          <a:xfrm flipH="1">
            <a:off x="7505700" y="3158325"/>
            <a:ext cx="526334" cy="897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173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E84ABCA-43F7-44F6-BBE6-839E0D4D2AF2}"/>
              </a:ext>
            </a:extLst>
          </p:cNvPr>
          <p:cNvSpPr>
            <a:spLocks noGrp="1"/>
          </p:cNvSpPr>
          <p:nvPr>
            <p:ph type="title"/>
          </p:nvPr>
        </p:nvSpPr>
        <p:spPr>
          <a:xfrm>
            <a:off x="838200" y="365125"/>
            <a:ext cx="10515600" cy="1325563"/>
          </a:xfrm>
        </p:spPr>
        <p:txBody>
          <a:bodyPr>
            <a:normAutofit/>
          </a:bodyPr>
          <a:lstStyle/>
          <a:p>
            <a:r>
              <a:rPr lang="en-US" dirty="0"/>
              <a:t>The Labs – Online Verses Online/Hybrid</a:t>
            </a:r>
          </a:p>
        </p:txBody>
      </p:sp>
      <p:sp>
        <p:nvSpPr>
          <p:cNvPr id="3" name="Content Placeholder 2">
            <a:extLst>
              <a:ext uri="{FF2B5EF4-FFF2-40B4-BE49-F238E27FC236}">
                <a16:creationId xmlns:a16="http://schemas.microsoft.com/office/drawing/2014/main" id="{3C504A1B-E655-4D8F-8450-ED08591DA326}"/>
              </a:ext>
            </a:extLst>
          </p:cNvPr>
          <p:cNvSpPr>
            <a:spLocks noGrp="1"/>
          </p:cNvSpPr>
          <p:nvPr>
            <p:ph sz="half" idx="1"/>
          </p:nvPr>
        </p:nvSpPr>
        <p:spPr>
          <a:xfrm>
            <a:off x="838200" y="2010833"/>
            <a:ext cx="5096934" cy="4166130"/>
          </a:xfrm>
        </p:spPr>
        <p:txBody>
          <a:bodyPr>
            <a:normAutofit lnSpcReduction="10000"/>
          </a:bodyPr>
          <a:lstStyle/>
          <a:p>
            <a:r>
              <a:rPr lang="en-US" sz="2000" dirty="0"/>
              <a:t>While this data contains some 152/251 data points (N &lt; 100) the majority of these 453 data points represent 151/152 transition</a:t>
            </a:r>
          </a:p>
          <a:p>
            <a:r>
              <a:rPr lang="en-US" sz="2000" dirty="0"/>
              <a:t>The left column is online-online, the right is online-hybrid</a:t>
            </a:r>
          </a:p>
          <a:p>
            <a:r>
              <a:rPr lang="en-US" sz="2000" dirty="0"/>
              <a:t>When students switch from online to hybrid, the only change here is the lab</a:t>
            </a:r>
          </a:p>
          <a:p>
            <a:r>
              <a:rPr lang="en-US" sz="2000" dirty="0"/>
              <a:t>Let’s take all things being equal, meaning that students taking online and hybrid are equally good learners in the lab</a:t>
            </a:r>
          </a:p>
          <a:p>
            <a:r>
              <a:rPr lang="en-US" sz="2000" dirty="0"/>
              <a:t>The decline in the success of mostly A students, with marginal changes in B and C students, implies that students are struggling with the change in delivery methods</a:t>
            </a:r>
          </a:p>
        </p:txBody>
      </p:sp>
      <p:graphicFrame>
        <p:nvGraphicFramePr>
          <p:cNvPr id="38" name="Content Placeholder 14">
            <a:extLst>
              <a:ext uri="{FF2B5EF4-FFF2-40B4-BE49-F238E27FC236}">
                <a16:creationId xmlns:a16="http://schemas.microsoft.com/office/drawing/2014/main" id="{EB66C8E5-A6EB-49EB-BD0E-FBCC16ECD86B}"/>
              </a:ext>
            </a:extLst>
          </p:cNvPr>
          <p:cNvGraphicFramePr>
            <a:graphicFrameLocks/>
          </p:cNvGraphicFramePr>
          <p:nvPr>
            <p:extLst>
              <p:ext uri="{D42A27DB-BD31-4B8C-83A1-F6EECF244321}">
                <p14:modId xmlns:p14="http://schemas.microsoft.com/office/powerpoint/2010/main" val="539761184"/>
              </p:ext>
            </p:extLst>
          </p:nvPr>
        </p:nvGraphicFramePr>
        <p:xfrm>
          <a:off x="6256338" y="2011363"/>
          <a:ext cx="5097462" cy="4165600"/>
        </p:xfrm>
        <a:graphic>
          <a:graphicData uri="http://schemas.openxmlformats.org/drawingml/2006/chart">
            <c:chart xmlns:c="http://schemas.openxmlformats.org/drawingml/2006/chart" xmlns:r="http://schemas.openxmlformats.org/officeDocument/2006/relationships" r:id="rId2"/>
          </a:graphicData>
        </a:graphic>
      </p:graphicFrame>
      <p:sp>
        <p:nvSpPr>
          <p:cNvPr id="39" name="TextBox 38">
            <a:extLst>
              <a:ext uri="{FF2B5EF4-FFF2-40B4-BE49-F238E27FC236}">
                <a16:creationId xmlns:a16="http://schemas.microsoft.com/office/drawing/2014/main" id="{F1C9CEC7-77A0-4F9C-96D1-A5BDE2147390}"/>
              </a:ext>
            </a:extLst>
          </p:cNvPr>
          <p:cNvSpPr txBox="1"/>
          <p:nvPr/>
        </p:nvSpPr>
        <p:spPr>
          <a:xfrm>
            <a:off x="8002535" y="2538566"/>
            <a:ext cx="2321336" cy="369332"/>
          </a:xfrm>
          <a:prstGeom prst="rect">
            <a:avLst/>
          </a:prstGeom>
          <a:noFill/>
        </p:spPr>
        <p:txBody>
          <a:bodyPr wrap="square" rtlCol="0">
            <a:spAutoFit/>
          </a:bodyPr>
          <a:lstStyle/>
          <a:p>
            <a:r>
              <a:rPr lang="en-US" dirty="0">
                <a:solidFill>
                  <a:schemeClr val="bg1"/>
                </a:solidFill>
              </a:rPr>
              <a:t>In person – in person</a:t>
            </a:r>
          </a:p>
        </p:txBody>
      </p:sp>
      <p:cxnSp>
        <p:nvCxnSpPr>
          <p:cNvPr id="40" name="Straight Arrow Connector 39">
            <a:extLst>
              <a:ext uri="{FF2B5EF4-FFF2-40B4-BE49-F238E27FC236}">
                <a16:creationId xmlns:a16="http://schemas.microsoft.com/office/drawing/2014/main" id="{16AC2873-CA09-4491-B762-A4C4A63835CF}"/>
              </a:ext>
            </a:extLst>
          </p:cNvPr>
          <p:cNvCxnSpPr>
            <a:cxnSpLocks/>
            <a:stCxn id="39" idx="1"/>
          </p:cNvCxnSpPr>
          <p:nvPr/>
        </p:nvCxnSpPr>
        <p:spPr>
          <a:xfrm flipH="1">
            <a:off x="7295535" y="2723232"/>
            <a:ext cx="707000" cy="39359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8DC5A17-8F09-4573-92E0-0F660A5EF416}"/>
              </a:ext>
            </a:extLst>
          </p:cNvPr>
          <p:cNvSpPr txBox="1"/>
          <p:nvPr/>
        </p:nvSpPr>
        <p:spPr>
          <a:xfrm>
            <a:off x="8002536" y="2934330"/>
            <a:ext cx="1937877" cy="369332"/>
          </a:xfrm>
          <a:prstGeom prst="rect">
            <a:avLst/>
          </a:prstGeom>
          <a:noFill/>
        </p:spPr>
        <p:txBody>
          <a:bodyPr wrap="square" rtlCol="0">
            <a:spAutoFit/>
          </a:bodyPr>
          <a:lstStyle/>
          <a:p>
            <a:r>
              <a:rPr lang="en-US" dirty="0">
                <a:solidFill>
                  <a:schemeClr val="bg1"/>
                </a:solidFill>
              </a:rPr>
              <a:t>In person – hybrid</a:t>
            </a:r>
          </a:p>
        </p:txBody>
      </p:sp>
      <p:cxnSp>
        <p:nvCxnSpPr>
          <p:cNvPr id="42" name="Straight Arrow Connector 41">
            <a:extLst>
              <a:ext uri="{FF2B5EF4-FFF2-40B4-BE49-F238E27FC236}">
                <a16:creationId xmlns:a16="http://schemas.microsoft.com/office/drawing/2014/main" id="{C7C40836-04AA-4961-AEB8-52A5164CD2EE}"/>
              </a:ext>
            </a:extLst>
          </p:cNvPr>
          <p:cNvCxnSpPr>
            <a:cxnSpLocks/>
            <a:stCxn id="41" idx="1"/>
          </p:cNvCxnSpPr>
          <p:nvPr/>
        </p:nvCxnSpPr>
        <p:spPr>
          <a:xfrm flipH="1">
            <a:off x="7450086" y="3118996"/>
            <a:ext cx="552450" cy="4317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70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E84ABCA-43F7-44F6-BBE6-839E0D4D2AF2}"/>
              </a:ext>
            </a:extLst>
          </p:cNvPr>
          <p:cNvSpPr>
            <a:spLocks noGrp="1"/>
          </p:cNvSpPr>
          <p:nvPr>
            <p:ph type="title"/>
          </p:nvPr>
        </p:nvSpPr>
        <p:spPr>
          <a:xfrm>
            <a:off x="838200" y="365125"/>
            <a:ext cx="10515600" cy="1325563"/>
          </a:xfrm>
        </p:spPr>
        <p:txBody>
          <a:bodyPr>
            <a:normAutofit/>
          </a:bodyPr>
          <a:lstStyle/>
          <a:p>
            <a:r>
              <a:rPr lang="en-US" dirty="0"/>
              <a:t>The Lectures – In-Person Verses Hybrid-Online</a:t>
            </a:r>
          </a:p>
        </p:txBody>
      </p:sp>
      <p:sp>
        <p:nvSpPr>
          <p:cNvPr id="3" name="Content Placeholder 2">
            <a:extLst>
              <a:ext uri="{FF2B5EF4-FFF2-40B4-BE49-F238E27FC236}">
                <a16:creationId xmlns:a16="http://schemas.microsoft.com/office/drawing/2014/main" id="{3C504A1B-E655-4D8F-8450-ED08591DA326}"/>
              </a:ext>
            </a:extLst>
          </p:cNvPr>
          <p:cNvSpPr>
            <a:spLocks noGrp="1"/>
          </p:cNvSpPr>
          <p:nvPr>
            <p:ph sz="half" idx="1"/>
          </p:nvPr>
        </p:nvSpPr>
        <p:spPr>
          <a:xfrm>
            <a:off x="838200" y="2010833"/>
            <a:ext cx="5096934" cy="4166130"/>
          </a:xfrm>
        </p:spPr>
        <p:txBody>
          <a:bodyPr>
            <a:normAutofit/>
          </a:bodyPr>
          <a:lstStyle/>
          <a:p>
            <a:r>
              <a:rPr lang="en-US" sz="1900" dirty="0"/>
              <a:t>Similarly using the switch to hybrid as a baseline for the lecture effects, we can now compare to online groups</a:t>
            </a:r>
          </a:p>
          <a:p>
            <a:r>
              <a:rPr lang="en-US" sz="1900" dirty="0"/>
              <a:t>If the lab is the only thing causing the shift in grades, the distributions should be comparable for in person-hybrid and in person-online group</a:t>
            </a:r>
          </a:p>
          <a:p>
            <a:r>
              <a:rPr lang="en-US" sz="1900" dirty="0"/>
              <a:t>However, the in-person to online groups are generally doing better than their hybrid peers, especially the A students</a:t>
            </a:r>
          </a:p>
          <a:p>
            <a:r>
              <a:rPr lang="en-US" sz="1900" dirty="0"/>
              <a:t>This would imply then that there is an added benefit for switching from the online directly to an in-person delivery method and not going to hybrid</a:t>
            </a:r>
          </a:p>
          <a:p>
            <a:endParaRPr lang="en-US" sz="1900" dirty="0"/>
          </a:p>
        </p:txBody>
      </p:sp>
      <p:graphicFrame>
        <p:nvGraphicFramePr>
          <p:cNvPr id="16" name="Content Placeholder 15">
            <a:extLst>
              <a:ext uri="{FF2B5EF4-FFF2-40B4-BE49-F238E27FC236}">
                <a16:creationId xmlns:a16="http://schemas.microsoft.com/office/drawing/2014/main" id="{CC002A69-90BC-4380-AC6B-50F6C137F994}"/>
              </a:ext>
            </a:extLst>
          </p:cNvPr>
          <p:cNvGraphicFramePr>
            <a:graphicFrameLocks noGrp="1"/>
          </p:cNvGraphicFramePr>
          <p:nvPr>
            <p:ph sz="half" idx="2"/>
          </p:nvPr>
        </p:nvGraphicFramePr>
        <p:xfrm>
          <a:off x="6256338" y="2011363"/>
          <a:ext cx="5097462" cy="4165600"/>
        </p:xfrm>
        <a:graphic>
          <a:graphicData uri="http://schemas.openxmlformats.org/drawingml/2006/chart">
            <c:chart xmlns:c="http://schemas.openxmlformats.org/drawingml/2006/chart" xmlns:r="http://schemas.openxmlformats.org/officeDocument/2006/relationships" r:id="rId2"/>
          </a:graphicData>
        </a:graphic>
      </p:graphicFrame>
      <p:sp>
        <p:nvSpPr>
          <p:cNvPr id="17" name="TextBox 16">
            <a:extLst>
              <a:ext uri="{FF2B5EF4-FFF2-40B4-BE49-F238E27FC236}">
                <a16:creationId xmlns:a16="http://schemas.microsoft.com/office/drawing/2014/main" id="{5C7A0370-8234-41FC-B060-0D2EFF865A87}"/>
              </a:ext>
            </a:extLst>
          </p:cNvPr>
          <p:cNvSpPr txBox="1"/>
          <p:nvPr/>
        </p:nvSpPr>
        <p:spPr>
          <a:xfrm>
            <a:off x="8002535" y="2538566"/>
            <a:ext cx="2321336" cy="369332"/>
          </a:xfrm>
          <a:prstGeom prst="rect">
            <a:avLst/>
          </a:prstGeom>
          <a:noFill/>
        </p:spPr>
        <p:txBody>
          <a:bodyPr wrap="square" rtlCol="0">
            <a:spAutoFit/>
          </a:bodyPr>
          <a:lstStyle/>
          <a:p>
            <a:r>
              <a:rPr lang="en-US" dirty="0">
                <a:solidFill>
                  <a:schemeClr val="bg1"/>
                </a:solidFill>
              </a:rPr>
              <a:t>In person – hybrid</a:t>
            </a:r>
          </a:p>
        </p:txBody>
      </p:sp>
      <p:cxnSp>
        <p:nvCxnSpPr>
          <p:cNvPr id="18" name="Straight Arrow Connector 17">
            <a:extLst>
              <a:ext uri="{FF2B5EF4-FFF2-40B4-BE49-F238E27FC236}">
                <a16:creationId xmlns:a16="http://schemas.microsoft.com/office/drawing/2014/main" id="{10F6001C-093A-43E1-BF8B-DE1729DC7100}"/>
              </a:ext>
            </a:extLst>
          </p:cNvPr>
          <p:cNvCxnSpPr>
            <a:cxnSpLocks/>
            <a:stCxn id="17" idx="1"/>
          </p:cNvCxnSpPr>
          <p:nvPr/>
        </p:nvCxnSpPr>
        <p:spPr>
          <a:xfrm flipH="1">
            <a:off x="7138219" y="2723232"/>
            <a:ext cx="864316" cy="62956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629256F-4FC4-4457-A580-204AD9C5B9C6}"/>
              </a:ext>
            </a:extLst>
          </p:cNvPr>
          <p:cNvSpPr txBox="1"/>
          <p:nvPr/>
        </p:nvSpPr>
        <p:spPr>
          <a:xfrm>
            <a:off x="8002536" y="2934330"/>
            <a:ext cx="1937877" cy="369332"/>
          </a:xfrm>
          <a:prstGeom prst="rect">
            <a:avLst/>
          </a:prstGeom>
          <a:noFill/>
        </p:spPr>
        <p:txBody>
          <a:bodyPr wrap="square" rtlCol="0">
            <a:spAutoFit/>
          </a:bodyPr>
          <a:lstStyle/>
          <a:p>
            <a:r>
              <a:rPr lang="en-US" dirty="0">
                <a:solidFill>
                  <a:schemeClr val="bg1"/>
                </a:solidFill>
              </a:rPr>
              <a:t>In person – online</a:t>
            </a:r>
          </a:p>
        </p:txBody>
      </p:sp>
      <p:cxnSp>
        <p:nvCxnSpPr>
          <p:cNvPr id="25" name="Straight Arrow Connector 24">
            <a:extLst>
              <a:ext uri="{FF2B5EF4-FFF2-40B4-BE49-F238E27FC236}">
                <a16:creationId xmlns:a16="http://schemas.microsoft.com/office/drawing/2014/main" id="{811679D4-B564-4F91-B972-80C0F430187A}"/>
              </a:ext>
            </a:extLst>
          </p:cNvPr>
          <p:cNvCxnSpPr>
            <a:cxnSpLocks/>
            <a:stCxn id="24" idx="1"/>
          </p:cNvCxnSpPr>
          <p:nvPr/>
        </p:nvCxnSpPr>
        <p:spPr>
          <a:xfrm flipH="1">
            <a:off x="7450086" y="3118996"/>
            <a:ext cx="552450" cy="4317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5971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E84ABCA-43F7-44F6-BBE6-839E0D4D2AF2}"/>
              </a:ext>
            </a:extLst>
          </p:cNvPr>
          <p:cNvSpPr>
            <a:spLocks noGrp="1"/>
          </p:cNvSpPr>
          <p:nvPr>
            <p:ph type="title"/>
          </p:nvPr>
        </p:nvSpPr>
        <p:spPr>
          <a:xfrm>
            <a:off x="838200" y="365125"/>
            <a:ext cx="10515600" cy="1325563"/>
          </a:xfrm>
        </p:spPr>
        <p:txBody>
          <a:bodyPr>
            <a:normAutofit/>
          </a:bodyPr>
          <a:lstStyle/>
          <a:p>
            <a:r>
              <a:rPr lang="en-US" dirty="0"/>
              <a:t>Switching Students Entirely</a:t>
            </a:r>
          </a:p>
        </p:txBody>
      </p:sp>
      <p:sp>
        <p:nvSpPr>
          <p:cNvPr id="3" name="Content Placeholder 2">
            <a:extLst>
              <a:ext uri="{FF2B5EF4-FFF2-40B4-BE49-F238E27FC236}">
                <a16:creationId xmlns:a16="http://schemas.microsoft.com/office/drawing/2014/main" id="{3C504A1B-E655-4D8F-8450-ED08591DA326}"/>
              </a:ext>
            </a:extLst>
          </p:cNvPr>
          <p:cNvSpPr>
            <a:spLocks noGrp="1"/>
          </p:cNvSpPr>
          <p:nvPr>
            <p:ph sz="half" idx="1"/>
          </p:nvPr>
        </p:nvSpPr>
        <p:spPr>
          <a:xfrm>
            <a:off x="838200" y="2010833"/>
            <a:ext cx="5096934" cy="4166130"/>
          </a:xfrm>
        </p:spPr>
        <p:txBody>
          <a:bodyPr>
            <a:normAutofit/>
          </a:bodyPr>
          <a:lstStyle/>
          <a:p>
            <a:r>
              <a:rPr lang="en-US" sz="2000" dirty="0"/>
              <a:t>So how do they compare?</a:t>
            </a:r>
          </a:p>
          <a:p>
            <a:r>
              <a:rPr lang="en-US" sz="2000" dirty="0"/>
              <a:t>Honestly it looks like a wash when students swap modalities entirely</a:t>
            </a:r>
          </a:p>
          <a:p>
            <a:r>
              <a:rPr lang="en-US" sz="2000" dirty="0"/>
              <a:t>The differences in delivery method and lab offerings seem to cancel each other out despite individually raising and lowering transitions</a:t>
            </a:r>
          </a:p>
          <a:p>
            <a:r>
              <a:rPr lang="en-US" sz="2000" dirty="0"/>
              <a:t>Does that mean they’re both viable?</a:t>
            </a:r>
          </a:p>
          <a:p>
            <a:r>
              <a:rPr lang="en-US" sz="2000" dirty="0"/>
              <a:t>Well…</a:t>
            </a:r>
          </a:p>
          <a:p>
            <a:endParaRPr lang="en-US" sz="2000" dirty="0"/>
          </a:p>
        </p:txBody>
      </p:sp>
      <p:graphicFrame>
        <p:nvGraphicFramePr>
          <p:cNvPr id="15" name="Content Placeholder 14">
            <a:extLst>
              <a:ext uri="{FF2B5EF4-FFF2-40B4-BE49-F238E27FC236}">
                <a16:creationId xmlns:a16="http://schemas.microsoft.com/office/drawing/2014/main" id="{8A497F3E-F6A4-4DB1-8708-7EB6CF983FF6}"/>
              </a:ext>
            </a:extLst>
          </p:cNvPr>
          <p:cNvGraphicFramePr>
            <a:graphicFrameLocks noGrp="1"/>
          </p:cNvGraphicFramePr>
          <p:nvPr>
            <p:ph sz="half" idx="2"/>
            <p:extLst>
              <p:ext uri="{D42A27DB-BD31-4B8C-83A1-F6EECF244321}">
                <p14:modId xmlns:p14="http://schemas.microsoft.com/office/powerpoint/2010/main" val="1278813425"/>
              </p:ext>
            </p:extLst>
          </p:nvPr>
        </p:nvGraphicFramePr>
        <p:xfrm>
          <a:off x="6256338" y="2011363"/>
          <a:ext cx="5097462" cy="4165600"/>
        </p:xfrm>
        <a:graphic>
          <a:graphicData uri="http://schemas.openxmlformats.org/drawingml/2006/chart">
            <c:chart xmlns:c="http://schemas.openxmlformats.org/drawingml/2006/chart" xmlns:r="http://schemas.openxmlformats.org/officeDocument/2006/relationships" r:id="rId2"/>
          </a:graphicData>
        </a:graphic>
      </p:graphicFrame>
      <p:sp>
        <p:nvSpPr>
          <p:cNvPr id="19" name="TextBox 18">
            <a:extLst>
              <a:ext uri="{FF2B5EF4-FFF2-40B4-BE49-F238E27FC236}">
                <a16:creationId xmlns:a16="http://schemas.microsoft.com/office/drawing/2014/main" id="{766924BD-D654-4DCC-A251-3D64BF13765F}"/>
              </a:ext>
            </a:extLst>
          </p:cNvPr>
          <p:cNvSpPr txBox="1"/>
          <p:nvPr/>
        </p:nvSpPr>
        <p:spPr>
          <a:xfrm>
            <a:off x="8053704" y="2642642"/>
            <a:ext cx="2321336" cy="369332"/>
          </a:xfrm>
          <a:prstGeom prst="rect">
            <a:avLst/>
          </a:prstGeom>
          <a:noFill/>
        </p:spPr>
        <p:txBody>
          <a:bodyPr wrap="square" rtlCol="0">
            <a:spAutoFit/>
          </a:bodyPr>
          <a:lstStyle/>
          <a:p>
            <a:r>
              <a:rPr lang="en-US" dirty="0">
                <a:solidFill>
                  <a:schemeClr val="bg1"/>
                </a:solidFill>
              </a:rPr>
              <a:t>Online – In-person </a:t>
            </a:r>
          </a:p>
        </p:txBody>
      </p:sp>
      <p:cxnSp>
        <p:nvCxnSpPr>
          <p:cNvPr id="20" name="Straight Arrow Connector 19">
            <a:extLst>
              <a:ext uri="{FF2B5EF4-FFF2-40B4-BE49-F238E27FC236}">
                <a16:creationId xmlns:a16="http://schemas.microsoft.com/office/drawing/2014/main" id="{670D6690-3AF6-4B86-8C06-0F2BF2E3C105}"/>
              </a:ext>
            </a:extLst>
          </p:cNvPr>
          <p:cNvCxnSpPr>
            <a:cxnSpLocks/>
            <a:stCxn id="19" idx="1"/>
          </p:cNvCxnSpPr>
          <p:nvPr/>
        </p:nvCxnSpPr>
        <p:spPr>
          <a:xfrm flipH="1">
            <a:off x="7191375" y="2827308"/>
            <a:ext cx="862329" cy="20629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0D747A4-D98B-4BB8-BC06-84FF1A56AD55}"/>
              </a:ext>
            </a:extLst>
          </p:cNvPr>
          <p:cNvSpPr txBox="1"/>
          <p:nvPr/>
        </p:nvSpPr>
        <p:spPr>
          <a:xfrm>
            <a:off x="7990719" y="2937137"/>
            <a:ext cx="1960474" cy="369332"/>
          </a:xfrm>
          <a:prstGeom prst="rect">
            <a:avLst/>
          </a:prstGeom>
          <a:noFill/>
        </p:spPr>
        <p:txBody>
          <a:bodyPr wrap="square" rtlCol="0">
            <a:spAutoFit/>
          </a:bodyPr>
          <a:lstStyle/>
          <a:p>
            <a:r>
              <a:rPr lang="en-US" dirty="0">
                <a:solidFill>
                  <a:schemeClr val="bg1"/>
                </a:solidFill>
              </a:rPr>
              <a:t>In-person – Online</a:t>
            </a:r>
          </a:p>
        </p:txBody>
      </p:sp>
      <p:cxnSp>
        <p:nvCxnSpPr>
          <p:cNvPr id="22" name="Straight Arrow Connector 21">
            <a:extLst>
              <a:ext uri="{FF2B5EF4-FFF2-40B4-BE49-F238E27FC236}">
                <a16:creationId xmlns:a16="http://schemas.microsoft.com/office/drawing/2014/main" id="{27789023-AC17-4071-BB64-20D57AD085BD}"/>
              </a:ext>
            </a:extLst>
          </p:cNvPr>
          <p:cNvCxnSpPr>
            <a:cxnSpLocks/>
            <a:stCxn id="21" idx="1"/>
          </p:cNvCxnSpPr>
          <p:nvPr/>
        </p:nvCxnSpPr>
        <p:spPr>
          <a:xfrm flipH="1">
            <a:off x="7460865" y="3121803"/>
            <a:ext cx="529854" cy="4317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703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434BA-D306-46BA-BC2D-FFAD6071F413}"/>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3400" dirty="0"/>
              <a:t>Bad Faith Argument: Students are warming up to online courses</a:t>
            </a:r>
          </a:p>
        </p:txBody>
      </p:sp>
      <p:sp>
        <p:nvSpPr>
          <p:cNvPr id="3" name="Content Placeholder 2">
            <a:extLst>
              <a:ext uri="{FF2B5EF4-FFF2-40B4-BE49-F238E27FC236}">
                <a16:creationId xmlns:a16="http://schemas.microsoft.com/office/drawing/2014/main" id="{4138E0FB-650F-4E6E-BE79-EB459CD1BCCF}"/>
              </a:ext>
            </a:extLst>
          </p:cNvPr>
          <p:cNvSpPr>
            <a:spLocks noGrp="1"/>
          </p:cNvSpPr>
          <p:nvPr>
            <p:ph sz="half" idx="1"/>
          </p:nvPr>
        </p:nvSpPr>
        <p:spPr>
          <a:xfrm>
            <a:off x="640080" y="2872899"/>
            <a:ext cx="4243589" cy="3320668"/>
          </a:xfrm>
        </p:spPr>
        <p:txBody>
          <a:bodyPr vert="horz" lIns="91440" tIns="45720" rIns="91440" bIns="45720" rtlCol="0">
            <a:normAutofit/>
          </a:bodyPr>
          <a:lstStyle/>
          <a:p>
            <a:r>
              <a:rPr lang="en-US" sz="2000" dirty="0"/>
              <a:t>How many if you have you heard</a:t>
            </a:r>
          </a:p>
          <a:p>
            <a:pPr lvl="1"/>
            <a:r>
              <a:rPr lang="en-US" sz="2000" dirty="0"/>
              <a:t>“Students have tried online courses and feel more confident”</a:t>
            </a:r>
          </a:p>
          <a:p>
            <a:pPr lvl="1"/>
            <a:r>
              <a:rPr lang="en-US" sz="2000" dirty="0"/>
              <a:t>“Students are really demanding online courses after trying them”</a:t>
            </a:r>
          </a:p>
          <a:p>
            <a:r>
              <a:rPr lang="en-US" sz="2000" dirty="0"/>
              <a:t>Let’s start this by asking ourselves this – why weren’t they taking them before?</a:t>
            </a:r>
          </a:p>
        </p:txBody>
      </p:sp>
      <p:pic>
        <p:nvPicPr>
          <p:cNvPr id="6" name="Content Placeholder 5" descr="Pencil on notebook">
            <a:extLst>
              <a:ext uri="{FF2B5EF4-FFF2-40B4-BE49-F238E27FC236}">
                <a16:creationId xmlns:a16="http://schemas.microsoft.com/office/drawing/2014/main" id="{993BBF12-DE23-4E91-B9A1-44A187E80152}"/>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2794417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Inside the clock">
            <a:extLst>
              <a:ext uri="{FF2B5EF4-FFF2-40B4-BE49-F238E27FC236}">
                <a16:creationId xmlns:a16="http://schemas.microsoft.com/office/drawing/2014/main" id="{A017D40A-5C93-47BE-8EB2-EE81E441288D}"/>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5730"/>
          <a:stretch/>
        </p:blipFill>
        <p:spPr>
          <a:xfrm>
            <a:off x="-1" y="10"/>
            <a:ext cx="12192000" cy="6857990"/>
          </a:xfrm>
          <a:prstGeom prst="rect">
            <a:avLst/>
          </a:prstGeom>
        </p:spPr>
      </p:pic>
      <p:sp>
        <p:nvSpPr>
          <p:cNvPr id="1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98F1B920-103C-4BA3-AF19-87C0CF3B5243}"/>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gn="ctr"/>
            <a:r>
              <a:rPr lang="en-US" sz="2800"/>
              <a:t>Bad Faith Argument: When are they going to need this?</a:t>
            </a:r>
          </a:p>
        </p:txBody>
      </p:sp>
      <p:cxnSp>
        <p:nvCxnSpPr>
          <p:cNvPr id="13" name="Straight Connector 1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B139677-45A4-4E5F-9D99-7EDB775055CC}"/>
              </a:ext>
            </a:extLst>
          </p:cNvPr>
          <p:cNvSpPr>
            <a:spLocks noGrp="1"/>
          </p:cNvSpPr>
          <p:nvPr>
            <p:ph sz="half" idx="1"/>
          </p:nvPr>
        </p:nvSpPr>
        <p:spPr>
          <a:xfrm>
            <a:off x="525516" y="3417573"/>
            <a:ext cx="4593021" cy="2619839"/>
          </a:xfrm>
        </p:spPr>
        <p:txBody>
          <a:bodyPr vert="horz" lIns="91440" tIns="45720" rIns="91440" bIns="45720" rtlCol="0" anchor="ctr">
            <a:normAutofit/>
          </a:bodyPr>
          <a:lstStyle/>
          <a:p>
            <a:r>
              <a:rPr lang="en-US" sz="1800" dirty="0"/>
              <a:t>This takes the following forms</a:t>
            </a:r>
          </a:p>
          <a:p>
            <a:pPr lvl="1"/>
            <a:r>
              <a:rPr lang="en-US" sz="1800" dirty="0"/>
              <a:t>“It’s not like your course is the only course they’re going to need”</a:t>
            </a:r>
          </a:p>
          <a:p>
            <a:pPr lvl="1"/>
            <a:r>
              <a:rPr lang="en-US" sz="1800" dirty="0"/>
              <a:t>“It’s not like this course is used later in their degree”</a:t>
            </a:r>
          </a:p>
          <a:p>
            <a:pPr lvl="1"/>
            <a:r>
              <a:rPr lang="en-US" sz="1800" dirty="0"/>
              <a:t>“It’s okay if they don’t learn all of it”</a:t>
            </a:r>
          </a:p>
          <a:p>
            <a:r>
              <a:rPr lang="en-US" sz="1800" dirty="0"/>
              <a:t>So let’s unpack this one</a:t>
            </a:r>
          </a:p>
        </p:txBody>
      </p:sp>
    </p:spTree>
    <p:extLst>
      <p:ext uri="{BB962C8B-B14F-4D97-AF65-F5344CB8AC3E}">
        <p14:creationId xmlns:p14="http://schemas.microsoft.com/office/powerpoint/2010/main" val="200109150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Child leaning on chair">
            <a:extLst>
              <a:ext uri="{FF2B5EF4-FFF2-40B4-BE49-F238E27FC236}">
                <a16:creationId xmlns:a16="http://schemas.microsoft.com/office/drawing/2014/main" id="{B3A4987E-F508-4B63-8D0A-E4AFC10867C3}"/>
              </a:ext>
            </a:extLst>
          </p:cNvPr>
          <p:cNvPicPr>
            <a:picLocks noGrp="1" noChangeAspect="1"/>
          </p:cNvPicPr>
          <p:nvPr>
            <p:ph sz="half" idx="2"/>
          </p:nvPr>
        </p:nvPicPr>
        <p:blipFill rotWithShape="1">
          <a:blip r:embed="rId2">
            <a:alphaModFix amt="35000"/>
            <a:extLst>
              <a:ext uri="{28A0092B-C50C-407E-A947-70E740481C1C}">
                <a14:useLocalDpi xmlns:a14="http://schemas.microsoft.com/office/drawing/2010/main" val="0"/>
              </a:ext>
            </a:extLst>
          </a:blip>
          <a:srcRect t="454" b="15276"/>
          <a:stretch/>
        </p:blipFill>
        <p:spPr>
          <a:xfrm>
            <a:off x="20" y="1"/>
            <a:ext cx="12191980" cy="6857999"/>
          </a:xfrm>
          <a:prstGeom prst="rect">
            <a:avLst/>
          </a:prstGeom>
        </p:spPr>
      </p:pic>
      <p:sp>
        <p:nvSpPr>
          <p:cNvPr id="2" name="Title 1">
            <a:extLst>
              <a:ext uri="{FF2B5EF4-FFF2-40B4-BE49-F238E27FC236}">
                <a16:creationId xmlns:a16="http://schemas.microsoft.com/office/drawing/2014/main" id="{2000092A-DC7F-4047-AE92-0C5011BD3B37}"/>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a:solidFill>
                  <a:srgbClr val="FFFFFF"/>
                </a:solidFill>
              </a:rPr>
              <a:t>Ask yourself the following…</a:t>
            </a:r>
          </a:p>
        </p:txBody>
      </p:sp>
      <p:cxnSp>
        <p:nvCxnSpPr>
          <p:cNvPr id="13" name="Straight Connector 1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2499A7A-12FC-4D6C-B1EE-555878B902D3}"/>
              </a:ext>
            </a:extLst>
          </p:cNvPr>
          <p:cNvSpPr>
            <a:spLocks noGrp="1"/>
          </p:cNvSpPr>
          <p:nvPr>
            <p:ph sz="half" idx="1"/>
          </p:nvPr>
        </p:nvSpPr>
        <p:spPr>
          <a:xfrm>
            <a:off x="5155379" y="1065862"/>
            <a:ext cx="5744685" cy="4726276"/>
          </a:xfrm>
        </p:spPr>
        <p:txBody>
          <a:bodyPr vert="horz" lIns="91440" tIns="45720" rIns="91440" bIns="45720" rtlCol="0" anchor="ctr">
            <a:normAutofit/>
          </a:bodyPr>
          <a:lstStyle/>
          <a:p>
            <a:r>
              <a:rPr lang="en-US" sz="2000" dirty="0">
                <a:solidFill>
                  <a:srgbClr val="FFFFFF"/>
                </a:solidFill>
              </a:rPr>
              <a:t>Do you think you’d do well taking the following courses online (assuming they offered the same resources as you do)?</a:t>
            </a:r>
          </a:p>
          <a:p>
            <a:pPr lvl="1"/>
            <a:r>
              <a:rPr lang="en-US" sz="2000" dirty="0">
                <a:solidFill>
                  <a:srgbClr val="FFFFFF"/>
                </a:solidFill>
              </a:rPr>
              <a:t>Intro to Psychology</a:t>
            </a:r>
          </a:p>
          <a:p>
            <a:pPr lvl="1"/>
            <a:r>
              <a:rPr lang="en-US" sz="2000" dirty="0">
                <a:solidFill>
                  <a:srgbClr val="FFFFFF"/>
                </a:solidFill>
              </a:rPr>
              <a:t>Organic Chemistry I</a:t>
            </a:r>
          </a:p>
          <a:p>
            <a:pPr lvl="1"/>
            <a:r>
              <a:rPr lang="en-US" sz="2000" dirty="0">
                <a:solidFill>
                  <a:srgbClr val="FFFFFF"/>
                </a:solidFill>
              </a:rPr>
              <a:t>Particle Physics</a:t>
            </a:r>
          </a:p>
          <a:p>
            <a:pPr lvl="1"/>
            <a:r>
              <a:rPr lang="en-US" sz="2000" dirty="0">
                <a:solidFill>
                  <a:srgbClr val="FFFFFF"/>
                </a:solidFill>
              </a:rPr>
              <a:t>Introduction to Solving Langevin Problems</a:t>
            </a:r>
          </a:p>
          <a:p>
            <a:pPr lvl="1"/>
            <a:r>
              <a:rPr lang="en-US" sz="2000" dirty="0">
                <a:solidFill>
                  <a:srgbClr val="FFFFFF"/>
                </a:solidFill>
              </a:rPr>
              <a:t>Quantum Chemistry</a:t>
            </a:r>
          </a:p>
          <a:p>
            <a:pPr lvl="1"/>
            <a:r>
              <a:rPr lang="en-US" sz="2000" dirty="0">
                <a:solidFill>
                  <a:srgbClr val="FFFFFF"/>
                </a:solidFill>
              </a:rPr>
              <a:t>String Theory</a:t>
            </a:r>
          </a:p>
          <a:p>
            <a:r>
              <a:rPr lang="en-US" sz="2000" dirty="0">
                <a:solidFill>
                  <a:srgbClr val="FFFFFF"/>
                </a:solidFill>
              </a:rPr>
              <a:t>Why wasn’t your answer the same for all of them?</a:t>
            </a:r>
          </a:p>
          <a:p>
            <a:r>
              <a:rPr lang="en-US" sz="2000" dirty="0">
                <a:solidFill>
                  <a:srgbClr val="FFFFFF"/>
                </a:solidFill>
              </a:rPr>
              <a:t>Hmm, sounds like you’re interpolating based on your previous experiences, but let’s consider our students</a:t>
            </a:r>
          </a:p>
        </p:txBody>
      </p:sp>
    </p:spTree>
    <p:extLst>
      <p:ext uri="{BB962C8B-B14F-4D97-AF65-F5344CB8AC3E}">
        <p14:creationId xmlns:p14="http://schemas.microsoft.com/office/powerpoint/2010/main" val="690016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4EE4DD7-46F8-4E77-B273-14F8FA544619}"/>
              </a:ext>
            </a:extLst>
          </p:cNvPr>
          <p:cNvSpPr>
            <a:spLocks noGrp="1"/>
          </p:cNvSpPr>
          <p:nvPr>
            <p:ph type="title"/>
          </p:nvPr>
        </p:nvSpPr>
        <p:spPr>
          <a:xfrm>
            <a:off x="838200" y="365125"/>
            <a:ext cx="10515600" cy="1325563"/>
          </a:xfrm>
        </p:spPr>
        <p:txBody>
          <a:bodyPr>
            <a:normAutofit/>
          </a:bodyPr>
          <a:lstStyle/>
          <a:p>
            <a:r>
              <a:rPr lang="en-US" dirty="0"/>
              <a:t>Students are dumb (and it’s not their fault)</a:t>
            </a:r>
          </a:p>
        </p:txBody>
      </p:sp>
      <p:sp>
        <p:nvSpPr>
          <p:cNvPr id="3" name="Content Placeholder 2">
            <a:extLst>
              <a:ext uri="{FF2B5EF4-FFF2-40B4-BE49-F238E27FC236}">
                <a16:creationId xmlns:a16="http://schemas.microsoft.com/office/drawing/2014/main" id="{23E7605A-4598-4C3D-BACB-DD405F4B5170}"/>
              </a:ext>
            </a:extLst>
          </p:cNvPr>
          <p:cNvSpPr>
            <a:spLocks noGrp="1"/>
          </p:cNvSpPr>
          <p:nvPr>
            <p:ph sz="half" idx="1"/>
          </p:nvPr>
        </p:nvSpPr>
        <p:spPr>
          <a:xfrm>
            <a:off x="838200" y="2010833"/>
            <a:ext cx="5096934" cy="4166130"/>
          </a:xfrm>
        </p:spPr>
        <p:txBody>
          <a:bodyPr>
            <a:normAutofit/>
          </a:bodyPr>
          <a:lstStyle/>
          <a:p>
            <a:r>
              <a:rPr lang="en-US" sz="1700" dirty="0"/>
              <a:t>When students choose the next method of deployment they must go off what they already know</a:t>
            </a:r>
          </a:p>
          <a:p>
            <a:r>
              <a:rPr lang="en-US" sz="1700" dirty="0"/>
              <a:t>In this sense, they’re extrapolating off of their previous high school experiences</a:t>
            </a:r>
          </a:p>
          <a:p>
            <a:r>
              <a:rPr lang="en-US" sz="1700" dirty="0"/>
              <a:t>Pre-COVID many faculty complained students came in thinking it was just going to be high school</a:t>
            </a:r>
          </a:p>
          <a:p>
            <a:r>
              <a:rPr lang="en-US" sz="1700" dirty="0"/>
              <a:t>Guess what…they’re still doing that!</a:t>
            </a:r>
          </a:p>
          <a:p>
            <a:r>
              <a:rPr lang="en-US" sz="1700" dirty="0"/>
              <a:t>So students may be “warming up” to online, but doing so in courses that aren’t that hard to begin with</a:t>
            </a:r>
          </a:p>
          <a:p>
            <a:r>
              <a:rPr lang="en-US" sz="1700" dirty="0"/>
              <a:t>We are effectively letting students (poorly) self-assess their strengths</a:t>
            </a:r>
          </a:p>
        </p:txBody>
      </p:sp>
      <p:pic>
        <p:nvPicPr>
          <p:cNvPr id="12" name="Content Placeholder 4">
            <a:extLst>
              <a:ext uri="{FF2B5EF4-FFF2-40B4-BE49-F238E27FC236}">
                <a16:creationId xmlns:a16="http://schemas.microsoft.com/office/drawing/2014/main" id="{67A02EB7-8CA8-45BC-8FEF-A230E60C7620}"/>
              </a:ext>
            </a:extLst>
          </p:cNvPr>
          <p:cNvPicPr>
            <a:picLocks noChangeAspect="1"/>
          </p:cNvPicPr>
          <p:nvPr/>
        </p:nvPicPr>
        <p:blipFill>
          <a:blip r:embed="rId2"/>
          <a:stretch>
            <a:fillRect/>
          </a:stretch>
        </p:blipFill>
        <p:spPr>
          <a:xfrm>
            <a:off x="5935136" y="2449442"/>
            <a:ext cx="6165511" cy="2924992"/>
          </a:xfrm>
          <a:prstGeom prst="rect">
            <a:avLst/>
          </a:prstGeom>
          <a:solidFill>
            <a:schemeClr val="tx1"/>
          </a:solidFill>
        </p:spPr>
      </p:pic>
      <p:pic>
        <p:nvPicPr>
          <p:cNvPr id="14" name="Picture 13">
            <a:extLst>
              <a:ext uri="{FF2B5EF4-FFF2-40B4-BE49-F238E27FC236}">
                <a16:creationId xmlns:a16="http://schemas.microsoft.com/office/drawing/2014/main" id="{DB8C5F7B-6CB9-4439-86E1-FBFE911CDC48}"/>
              </a:ext>
            </a:extLst>
          </p:cNvPr>
          <p:cNvPicPr>
            <a:picLocks noChangeAspect="1"/>
          </p:cNvPicPr>
          <p:nvPr/>
        </p:nvPicPr>
        <p:blipFill>
          <a:blip r:embed="rId3"/>
          <a:stretch>
            <a:fillRect/>
          </a:stretch>
        </p:blipFill>
        <p:spPr>
          <a:xfrm>
            <a:off x="5935136" y="2449441"/>
            <a:ext cx="6165510" cy="2924992"/>
          </a:xfrm>
          <a:prstGeom prst="rect">
            <a:avLst/>
          </a:prstGeom>
          <a:solidFill>
            <a:schemeClr val="tx1"/>
          </a:solidFill>
        </p:spPr>
      </p:pic>
      <p:pic>
        <p:nvPicPr>
          <p:cNvPr id="16" name="Picture 15">
            <a:extLst>
              <a:ext uri="{FF2B5EF4-FFF2-40B4-BE49-F238E27FC236}">
                <a16:creationId xmlns:a16="http://schemas.microsoft.com/office/drawing/2014/main" id="{57B7E90E-F39B-45F4-8121-B753A73444E8}"/>
              </a:ext>
            </a:extLst>
          </p:cNvPr>
          <p:cNvPicPr>
            <a:picLocks noChangeAspect="1"/>
          </p:cNvPicPr>
          <p:nvPr/>
        </p:nvPicPr>
        <p:blipFill>
          <a:blip r:embed="rId4"/>
          <a:stretch>
            <a:fillRect/>
          </a:stretch>
        </p:blipFill>
        <p:spPr>
          <a:xfrm>
            <a:off x="5935134" y="2449441"/>
            <a:ext cx="6165508" cy="2924992"/>
          </a:xfrm>
          <a:prstGeom prst="rect">
            <a:avLst/>
          </a:prstGeom>
          <a:solidFill>
            <a:schemeClr val="tx1"/>
          </a:solidFill>
        </p:spPr>
      </p:pic>
    </p:spTree>
    <p:extLst>
      <p:ext uri="{BB962C8B-B14F-4D97-AF65-F5344CB8AC3E}">
        <p14:creationId xmlns:p14="http://schemas.microsoft.com/office/powerpoint/2010/main" val="3155182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DE434064-9C34-4757-BE82-2A00A32FC897}"/>
              </a:ext>
            </a:extLst>
          </p:cNvPr>
          <p:cNvSpPr>
            <a:spLocks noGrp="1"/>
          </p:cNvSpPr>
          <p:nvPr>
            <p:ph type="title"/>
          </p:nvPr>
        </p:nvSpPr>
        <p:spPr>
          <a:xfrm>
            <a:off x="838200" y="669925"/>
            <a:ext cx="6991350" cy="1325563"/>
          </a:xfrm>
        </p:spPr>
        <p:txBody>
          <a:bodyPr anchor="b">
            <a:normAutofit/>
          </a:bodyPr>
          <a:lstStyle/>
          <a:p>
            <a:pPr algn="r"/>
            <a:r>
              <a:rPr lang="en-US" dirty="0">
                <a:solidFill>
                  <a:schemeClr val="bg1"/>
                </a:solidFill>
              </a:rPr>
              <a:t>Conclusions (so far)</a:t>
            </a:r>
          </a:p>
        </p:txBody>
      </p:sp>
      <p:cxnSp>
        <p:nvCxnSpPr>
          <p:cNvPr id="15"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A51CE40-508F-4659-B2D6-5D12D6B9DB57}"/>
              </a:ext>
            </a:extLst>
          </p:cNvPr>
          <p:cNvSpPr>
            <a:spLocks noGrp="1"/>
          </p:cNvSpPr>
          <p:nvPr>
            <p:ph idx="1"/>
          </p:nvPr>
        </p:nvSpPr>
        <p:spPr>
          <a:xfrm>
            <a:off x="1392667" y="2398957"/>
            <a:ext cx="9406666" cy="3526144"/>
          </a:xfrm>
        </p:spPr>
        <p:txBody>
          <a:bodyPr>
            <a:normAutofit/>
          </a:bodyPr>
          <a:lstStyle/>
          <a:p>
            <a:r>
              <a:rPr lang="en-US" sz="2000" dirty="0">
                <a:solidFill>
                  <a:schemeClr val="bg1"/>
                </a:solidFill>
              </a:rPr>
              <a:t>Online labs are not preparing our students well for in person labs, which has an impact on future success</a:t>
            </a:r>
          </a:p>
          <a:p>
            <a:r>
              <a:rPr lang="en-US" sz="2000" dirty="0">
                <a:solidFill>
                  <a:schemeClr val="bg1"/>
                </a:solidFill>
              </a:rPr>
              <a:t>Students handle the transition from online to in-person better than online to hybrid, and the reverse is true for in-person to online</a:t>
            </a:r>
          </a:p>
          <a:p>
            <a:r>
              <a:rPr lang="en-US" sz="2000" dirty="0">
                <a:solidFill>
                  <a:schemeClr val="bg1"/>
                </a:solidFill>
              </a:rPr>
              <a:t>Hybrids are not a good compromise – students do better (relatively) switching between in-person/online </a:t>
            </a:r>
          </a:p>
          <a:p>
            <a:r>
              <a:rPr lang="en-US" sz="2000" dirty="0">
                <a:solidFill>
                  <a:schemeClr val="bg1"/>
                </a:solidFill>
              </a:rPr>
              <a:t>Starting out online has a disproportionately larger negative impact on minority students than Caucasian and Asian students when ignoring what modality they finish in</a:t>
            </a:r>
          </a:p>
          <a:p>
            <a:r>
              <a:rPr lang="en-US" sz="2000" dirty="0">
                <a:solidFill>
                  <a:schemeClr val="bg1"/>
                </a:solidFill>
              </a:rPr>
              <a:t>In the long run, we must decide if it’s appropriate to have students transition from online to in person, or force most to start out in-person</a:t>
            </a:r>
          </a:p>
        </p:txBody>
      </p:sp>
      <p:sp>
        <p:nvSpPr>
          <p:cNvPr id="16"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19448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DF6DAD-6680-48EA-B64B-A5F5A4E46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94" y="364885"/>
            <a:ext cx="6025896" cy="57929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61066F-7106-4F37-9327-7082222467AD}"/>
              </a:ext>
            </a:extLst>
          </p:cNvPr>
          <p:cNvSpPr>
            <a:spLocks noGrp="1"/>
          </p:cNvSpPr>
          <p:nvPr>
            <p:ph type="title"/>
          </p:nvPr>
        </p:nvSpPr>
        <p:spPr>
          <a:xfrm>
            <a:off x="950976" y="700186"/>
            <a:ext cx="5374494" cy="1188720"/>
          </a:xfrm>
        </p:spPr>
        <p:txBody>
          <a:bodyPr vert="horz" lIns="91440" tIns="45720" rIns="91440" bIns="45720" rtlCol="0" anchor="ctr">
            <a:normAutofit/>
          </a:bodyPr>
          <a:lstStyle/>
          <a:p>
            <a:r>
              <a:rPr lang="en-US">
                <a:solidFill>
                  <a:schemeClr val="bg1"/>
                </a:solidFill>
              </a:rPr>
              <a:t>Chemical Engineering</a:t>
            </a:r>
          </a:p>
        </p:txBody>
      </p:sp>
      <p:sp>
        <p:nvSpPr>
          <p:cNvPr id="3" name="Content Placeholder 2">
            <a:extLst>
              <a:ext uri="{FF2B5EF4-FFF2-40B4-BE49-F238E27FC236}">
                <a16:creationId xmlns:a16="http://schemas.microsoft.com/office/drawing/2014/main" id="{4017AC94-4763-4300-BE3B-66DC93B0A483}"/>
              </a:ext>
            </a:extLst>
          </p:cNvPr>
          <p:cNvSpPr>
            <a:spLocks noGrp="1"/>
          </p:cNvSpPr>
          <p:nvPr>
            <p:ph sz="half" idx="1"/>
          </p:nvPr>
        </p:nvSpPr>
        <p:spPr>
          <a:xfrm>
            <a:off x="950976" y="2066544"/>
            <a:ext cx="5374494" cy="3788346"/>
          </a:xfrm>
        </p:spPr>
        <p:txBody>
          <a:bodyPr vert="horz" lIns="91440" tIns="45720" rIns="91440" bIns="45720" rtlCol="0">
            <a:normAutofit/>
          </a:bodyPr>
          <a:lstStyle/>
          <a:p>
            <a:r>
              <a:rPr lang="en-US" sz="2000" dirty="0">
                <a:solidFill>
                  <a:schemeClr val="bg1"/>
                </a:solidFill>
              </a:rPr>
              <a:t>This is a degree audit from NCSU</a:t>
            </a:r>
          </a:p>
          <a:p>
            <a:r>
              <a:rPr lang="en-US" sz="2000" dirty="0">
                <a:solidFill>
                  <a:schemeClr val="bg1"/>
                </a:solidFill>
              </a:rPr>
              <a:t>These are the courses that I needed to be successful in </a:t>
            </a:r>
            <a:r>
              <a:rPr lang="en-US" sz="2000" i="1" dirty="0">
                <a:solidFill>
                  <a:schemeClr val="bg1"/>
                </a:solidFill>
              </a:rPr>
              <a:t>my</a:t>
            </a:r>
            <a:r>
              <a:rPr lang="en-US" sz="2000" dirty="0">
                <a:solidFill>
                  <a:schemeClr val="bg1"/>
                </a:solidFill>
              </a:rPr>
              <a:t> career</a:t>
            </a:r>
          </a:p>
          <a:p>
            <a:r>
              <a:rPr lang="en-US" sz="2000" dirty="0">
                <a:solidFill>
                  <a:schemeClr val="bg1"/>
                </a:solidFill>
              </a:rPr>
              <a:t>And I double majored, so there were courses </a:t>
            </a:r>
            <a:r>
              <a:rPr lang="en-US" sz="2000" i="1" dirty="0">
                <a:solidFill>
                  <a:schemeClr val="bg1"/>
                </a:solidFill>
              </a:rPr>
              <a:t>not </a:t>
            </a:r>
            <a:r>
              <a:rPr lang="en-US" sz="2000" dirty="0">
                <a:solidFill>
                  <a:schemeClr val="bg1"/>
                </a:solidFill>
              </a:rPr>
              <a:t>on this list that were essential to my career</a:t>
            </a:r>
          </a:p>
          <a:p>
            <a:r>
              <a:rPr lang="en-US" sz="2000" dirty="0">
                <a:solidFill>
                  <a:schemeClr val="bg1"/>
                </a:solidFill>
              </a:rPr>
              <a:t>Most of what was taught in my major was not relevant to my career path, nor was it for my peers</a:t>
            </a:r>
          </a:p>
          <a:p>
            <a:r>
              <a:rPr lang="en-US" sz="2000" dirty="0">
                <a:solidFill>
                  <a:schemeClr val="bg1"/>
                </a:solidFill>
              </a:rPr>
              <a:t>But the thing is, it wasn’t the same topics that were and weren’t relevant – it depended on the career path</a:t>
            </a:r>
          </a:p>
          <a:p>
            <a:endParaRPr lang="en-US" sz="2000" dirty="0">
              <a:solidFill>
                <a:schemeClr val="bg1"/>
              </a:solidFill>
            </a:endParaRPr>
          </a:p>
        </p:txBody>
      </p:sp>
      <p:pic>
        <p:nvPicPr>
          <p:cNvPr id="5" name="Content Placeholder 4" descr="Graphical user interface, text, table&#10;&#10;Description automatically generated">
            <a:extLst>
              <a:ext uri="{FF2B5EF4-FFF2-40B4-BE49-F238E27FC236}">
                <a16:creationId xmlns:a16="http://schemas.microsoft.com/office/drawing/2014/main" id="{A81D4EAB-666D-4385-AFE0-0E24059C6687}"/>
              </a:ext>
            </a:extLst>
          </p:cNvPr>
          <p:cNvPicPr>
            <a:picLocks noGrp="1" noChangeAspect="1"/>
          </p:cNvPicPr>
          <p:nvPr>
            <p:ph sz="half" idx="2"/>
          </p:nvPr>
        </p:nvPicPr>
        <p:blipFill>
          <a:blip r:embed="rId2"/>
          <a:stretch>
            <a:fillRect/>
          </a:stretch>
        </p:blipFill>
        <p:spPr>
          <a:xfrm>
            <a:off x="6406695" y="2150417"/>
            <a:ext cx="5530924" cy="3522345"/>
          </a:xfrm>
          <a:prstGeom prst="rect">
            <a:avLst/>
          </a:prstGeom>
        </p:spPr>
      </p:pic>
      <p:pic>
        <p:nvPicPr>
          <p:cNvPr id="6" name="Picture 5" descr="Table&#10;&#10;Description automatically generated">
            <a:extLst>
              <a:ext uri="{FF2B5EF4-FFF2-40B4-BE49-F238E27FC236}">
                <a16:creationId xmlns:a16="http://schemas.microsoft.com/office/drawing/2014/main" id="{136B5C11-0CE7-461F-8EFD-87F11FDCB444}"/>
              </a:ext>
            </a:extLst>
          </p:cNvPr>
          <p:cNvPicPr>
            <a:picLocks noChangeAspect="1"/>
          </p:cNvPicPr>
          <p:nvPr/>
        </p:nvPicPr>
        <p:blipFill>
          <a:blip r:embed="rId3"/>
          <a:stretch>
            <a:fillRect/>
          </a:stretch>
        </p:blipFill>
        <p:spPr>
          <a:xfrm>
            <a:off x="6406695" y="2150417"/>
            <a:ext cx="5525244" cy="3522344"/>
          </a:xfrm>
          <a:prstGeom prst="rect">
            <a:avLst/>
          </a:prstGeom>
        </p:spPr>
      </p:pic>
    </p:spTree>
    <p:extLst>
      <p:ext uri="{BB962C8B-B14F-4D97-AF65-F5344CB8AC3E}">
        <p14:creationId xmlns:p14="http://schemas.microsoft.com/office/powerpoint/2010/main" val="307309776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FA366C-E270-4532-84EB-323AE03899AA}"/>
              </a:ext>
            </a:extLst>
          </p:cNvPr>
          <p:cNvSpPr>
            <a:spLocks noGrp="1"/>
          </p:cNvSpPr>
          <p:nvPr>
            <p:ph type="title"/>
          </p:nvPr>
        </p:nvSpPr>
        <p:spPr>
          <a:xfrm>
            <a:off x="838200" y="1412488"/>
            <a:ext cx="2899189" cy="4363844"/>
          </a:xfrm>
        </p:spPr>
        <p:txBody>
          <a:bodyPr anchor="t">
            <a:normAutofit/>
          </a:bodyPr>
          <a:lstStyle/>
          <a:p>
            <a:r>
              <a:rPr lang="en-US" sz="4000" dirty="0">
                <a:solidFill>
                  <a:srgbClr val="FFFFFF"/>
                </a:solidFill>
              </a:rPr>
              <a:t>Across Majors</a:t>
            </a:r>
          </a:p>
        </p:txBody>
      </p:sp>
      <p:sp>
        <p:nvSpPr>
          <p:cNvPr id="3" name="Content Placeholder 2">
            <a:extLst>
              <a:ext uri="{FF2B5EF4-FFF2-40B4-BE49-F238E27FC236}">
                <a16:creationId xmlns:a16="http://schemas.microsoft.com/office/drawing/2014/main" id="{BA143036-C56B-46DA-A756-51735A11BAC7}"/>
              </a:ext>
            </a:extLst>
          </p:cNvPr>
          <p:cNvSpPr>
            <a:spLocks noGrp="1"/>
          </p:cNvSpPr>
          <p:nvPr>
            <p:ph sz="half" idx="1"/>
          </p:nvPr>
        </p:nvSpPr>
        <p:spPr>
          <a:xfrm>
            <a:off x="4136995" y="1412489"/>
            <a:ext cx="3671144" cy="4363844"/>
          </a:xfrm>
        </p:spPr>
        <p:txBody>
          <a:bodyPr>
            <a:noAutofit/>
          </a:bodyPr>
          <a:lstStyle/>
          <a:p>
            <a:r>
              <a:rPr lang="en-US" sz="1900" dirty="0"/>
              <a:t>Now let’s get mean</a:t>
            </a:r>
          </a:p>
          <a:p>
            <a:r>
              <a:rPr lang="en-US" sz="1900" dirty="0"/>
              <a:t>If it’s not relevant, then why are we teaching it?</a:t>
            </a:r>
          </a:p>
          <a:p>
            <a:r>
              <a:rPr lang="en-US" sz="1900" dirty="0"/>
              <a:t>I had a graduate math instructor who said</a:t>
            </a:r>
          </a:p>
          <a:p>
            <a:pPr lvl="1"/>
            <a:r>
              <a:rPr lang="en-US" sz="1900" dirty="0"/>
              <a:t>“You’d think the way we taught calculus 95% of problems could be integrated, when in reality it’s only 5% - everything else is numerical.” Todd Squires</a:t>
            </a:r>
          </a:p>
          <a:p>
            <a:r>
              <a:rPr lang="en-US" sz="1900" dirty="0"/>
              <a:t>So are we dropping Calc II and III integration and switching to numerical integration?</a:t>
            </a:r>
          </a:p>
          <a:p>
            <a:r>
              <a:rPr lang="en-US" sz="1900" dirty="0"/>
              <a:t>95% of the world gets along just fine without using calculus</a:t>
            </a:r>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7A0D27C-216C-4548-A9A9-A4573D24DB2F}"/>
              </a:ext>
            </a:extLst>
          </p:cNvPr>
          <p:cNvSpPr>
            <a:spLocks noGrp="1"/>
          </p:cNvSpPr>
          <p:nvPr>
            <p:ph sz="half" idx="2"/>
          </p:nvPr>
        </p:nvSpPr>
        <p:spPr>
          <a:xfrm>
            <a:off x="8451604" y="1412489"/>
            <a:ext cx="3197701" cy="4363844"/>
          </a:xfrm>
        </p:spPr>
        <p:txBody>
          <a:bodyPr>
            <a:normAutofit/>
          </a:bodyPr>
          <a:lstStyle/>
          <a:p>
            <a:r>
              <a:rPr lang="en-US" sz="1800" dirty="0"/>
              <a:t>Does this mean that other majors get to dictate what is an isn’t covered in other fields?</a:t>
            </a:r>
          </a:p>
          <a:p>
            <a:r>
              <a:rPr lang="en-US" sz="1800" dirty="0"/>
              <a:t>Absolutely not</a:t>
            </a:r>
          </a:p>
          <a:p>
            <a:r>
              <a:rPr lang="en-US" sz="1800" dirty="0"/>
              <a:t>If I over-prepare a non-major you’d never notice</a:t>
            </a:r>
          </a:p>
          <a:p>
            <a:r>
              <a:rPr lang="en-US" sz="1800" dirty="0"/>
              <a:t>If I under-prepare a major, you’d definitely notice</a:t>
            </a:r>
          </a:p>
          <a:p>
            <a:r>
              <a:rPr lang="en-US" sz="1800" dirty="0"/>
              <a:t>It’s not a matter of whether they will or won’t use it, it’s a matter of whether or not there’s a good chance they may need it in the field being taught</a:t>
            </a:r>
          </a:p>
          <a:p>
            <a:endParaRPr lang="en-US" sz="1800" dirty="0"/>
          </a:p>
        </p:txBody>
      </p:sp>
    </p:spTree>
    <p:extLst>
      <p:ext uri="{BB962C8B-B14F-4D97-AF65-F5344CB8AC3E}">
        <p14:creationId xmlns:p14="http://schemas.microsoft.com/office/powerpoint/2010/main" val="45224209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Effect transition="in" filter="fade">
                                      <p:cBhvr>
                                        <p:cTn id="35" dur="500"/>
                                        <p:tgtEl>
                                          <p:spTgt spid="4">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1" end="1"/>
                                            </p:txEl>
                                          </p:spTgt>
                                        </p:tgtEl>
                                        <p:attrNameLst>
                                          <p:attrName>style.visibility</p:attrName>
                                        </p:attrNameLst>
                                      </p:cBhvr>
                                      <p:to>
                                        <p:strVal val="visible"/>
                                      </p:to>
                                    </p:set>
                                    <p:animEffect transition="in" filter="fade">
                                      <p:cBhvr>
                                        <p:cTn id="40" dur="500"/>
                                        <p:tgtEl>
                                          <p:spTgt spid="4">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animEffect transition="in" filter="fade">
                                      <p:cBhvr>
                                        <p:cTn id="45" dur="500"/>
                                        <p:tgtEl>
                                          <p:spTgt spid="4">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txEl>
                                              <p:pRg st="3" end="3"/>
                                            </p:txEl>
                                          </p:spTgt>
                                        </p:tgtEl>
                                        <p:attrNameLst>
                                          <p:attrName>style.visibility</p:attrName>
                                        </p:attrNameLst>
                                      </p:cBhvr>
                                      <p:to>
                                        <p:strVal val="visible"/>
                                      </p:to>
                                    </p:set>
                                    <p:animEffect transition="in" filter="fade">
                                      <p:cBhvr>
                                        <p:cTn id="50" dur="500"/>
                                        <p:tgtEl>
                                          <p:spTgt spid="4">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txEl>
                                              <p:pRg st="4" end="4"/>
                                            </p:txEl>
                                          </p:spTgt>
                                        </p:tgtEl>
                                        <p:attrNameLst>
                                          <p:attrName>style.visibility</p:attrName>
                                        </p:attrNameLst>
                                      </p:cBhvr>
                                      <p:to>
                                        <p:strVal val="visible"/>
                                      </p:to>
                                    </p:set>
                                    <p:animEffect transition="in" filter="fade">
                                      <p:cBhvr>
                                        <p:cTn id="5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1FCF63-D724-4C63-8DEB-D425BEE24441}"/>
              </a:ext>
            </a:extLst>
          </p:cNvPr>
          <p:cNvSpPr>
            <a:spLocks noGrp="1"/>
          </p:cNvSpPr>
          <p:nvPr>
            <p:ph type="title"/>
          </p:nvPr>
        </p:nvSpPr>
        <p:spPr>
          <a:xfrm>
            <a:off x="804672" y="1412489"/>
            <a:ext cx="2871095" cy="2156621"/>
          </a:xfrm>
        </p:spPr>
        <p:txBody>
          <a:bodyPr anchor="t">
            <a:normAutofit/>
          </a:bodyPr>
          <a:lstStyle/>
          <a:p>
            <a:r>
              <a:rPr lang="en-US" sz="3600">
                <a:solidFill>
                  <a:srgbClr val="FFFFFF"/>
                </a:solidFill>
              </a:rPr>
              <a:t>Measuring Success</a:t>
            </a:r>
          </a:p>
        </p:txBody>
      </p:sp>
      <p:sp>
        <p:nvSpPr>
          <p:cNvPr id="3" name="Content Placeholder 2">
            <a:extLst>
              <a:ext uri="{FF2B5EF4-FFF2-40B4-BE49-F238E27FC236}">
                <a16:creationId xmlns:a16="http://schemas.microsoft.com/office/drawing/2014/main" id="{418E8108-BB9C-4439-B62D-74151BE7016A}"/>
              </a:ext>
            </a:extLst>
          </p:cNvPr>
          <p:cNvSpPr>
            <a:spLocks noGrp="1"/>
          </p:cNvSpPr>
          <p:nvPr>
            <p:ph sz="half" idx="1"/>
          </p:nvPr>
        </p:nvSpPr>
        <p:spPr>
          <a:xfrm>
            <a:off x="4305300" y="1412489"/>
            <a:ext cx="3819773" cy="4363844"/>
          </a:xfrm>
        </p:spPr>
        <p:txBody>
          <a:bodyPr>
            <a:noAutofit/>
          </a:bodyPr>
          <a:lstStyle/>
          <a:p>
            <a:r>
              <a:rPr lang="en-US" sz="1800" dirty="0"/>
              <a:t>There is no single, universal metric for seeing how well our students are doing</a:t>
            </a:r>
          </a:p>
          <a:p>
            <a:r>
              <a:rPr lang="en-US" sz="1800" dirty="0"/>
              <a:t>Each metric we use can be misleading, or at the best capture unwanted data points</a:t>
            </a:r>
          </a:p>
          <a:p>
            <a:r>
              <a:rPr lang="en-US" sz="1800" dirty="0"/>
              <a:t>A variety of metrics are needed in order to capture the overall picture of programmatic efficacy</a:t>
            </a:r>
          </a:p>
          <a:p>
            <a:r>
              <a:rPr lang="en-US" sz="1800" dirty="0"/>
              <a:t>Consider SLO scores – does a high SLO score mean you taught well?</a:t>
            </a:r>
          </a:p>
        </p:txBody>
      </p:sp>
      <p:sp>
        <p:nvSpPr>
          <p:cNvPr id="4" name="Content Placeholder 3">
            <a:extLst>
              <a:ext uri="{FF2B5EF4-FFF2-40B4-BE49-F238E27FC236}">
                <a16:creationId xmlns:a16="http://schemas.microsoft.com/office/drawing/2014/main" id="{C5B4E49A-023A-4F98-A131-39B7C4C25A11}"/>
              </a:ext>
            </a:extLst>
          </p:cNvPr>
          <p:cNvSpPr>
            <a:spLocks noGrp="1"/>
          </p:cNvSpPr>
          <p:nvPr>
            <p:ph sz="half" idx="2"/>
          </p:nvPr>
        </p:nvSpPr>
        <p:spPr>
          <a:xfrm>
            <a:off x="8125073" y="1424803"/>
            <a:ext cx="3819773" cy="4363844"/>
          </a:xfrm>
        </p:spPr>
        <p:txBody>
          <a:bodyPr>
            <a:noAutofit/>
          </a:bodyPr>
          <a:lstStyle/>
          <a:p>
            <a:r>
              <a:rPr lang="en-US" sz="1800" dirty="0"/>
              <a:t>Reasons it could…</a:t>
            </a:r>
          </a:p>
          <a:p>
            <a:pPr lvl="1"/>
            <a:r>
              <a:rPr lang="en-US" sz="1800" dirty="0"/>
              <a:t>Students would do well if they were taught the material well</a:t>
            </a:r>
          </a:p>
          <a:p>
            <a:pPr lvl="1"/>
            <a:r>
              <a:rPr lang="en-US" sz="1800" dirty="0"/>
              <a:t>SLOs are general a blend of teaching and assessment styles, so it demonstrates it’s not just how the question is being asked</a:t>
            </a:r>
          </a:p>
          <a:p>
            <a:r>
              <a:rPr lang="en-US" sz="1800" dirty="0"/>
              <a:t>Reasons it could not…</a:t>
            </a:r>
          </a:p>
          <a:p>
            <a:pPr lvl="1"/>
            <a:r>
              <a:rPr lang="en-US" sz="1800" dirty="0"/>
              <a:t>Doesn’t measure information retention (students may only study the material for the final, then forget)</a:t>
            </a:r>
          </a:p>
          <a:p>
            <a:pPr lvl="1"/>
            <a:r>
              <a:rPr lang="en-US" sz="1800" dirty="0"/>
              <a:t>SLOs are inherently incomplete – they require a balance of depth and breadth within a 110 minute test window </a:t>
            </a:r>
          </a:p>
          <a:p>
            <a:endParaRPr lang="en-US" sz="1800" dirty="0"/>
          </a:p>
        </p:txBody>
      </p:sp>
    </p:spTree>
    <p:extLst>
      <p:ext uri="{BB962C8B-B14F-4D97-AF65-F5344CB8AC3E}">
        <p14:creationId xmlns:p14="http://schemas.microsoft.com/office/powerpoint/2010/main" val="428931019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500"/>
                                        <p:tgtEl>
                                          <p:spTgt spid="4">
                                            <p:txEl>
                                              <p:pRg st="1" end="1"/>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fade">
                                      <p:cBhvr>
                                        <p:cTn id="33" dur="500"/>
                                        <p:tgtEl>
                                          <p:spTgt spid="4">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3" end="3"/>
                                            </p:txEl>
                                          </p:spTgt>
                                        </p:tgtEl>
                                        <p:attrNameLst>
                                          <p:attrName>style.visibility</p:attrName>
                                        </p:attrNameLst>
                                      </p:cBhvr>
                                      <p:to>
                                        <p:strVal val="visible"/>
                                      </p:to>
                                    </p:set>
                                    <p:animEffect transition="in" filter="fade">
                                      <p:cBhvr>
                                        <p:cTn id="38" dur="500"/>
                                        <p:tgtEl>
                                          <p:spTgt spid="4">
                                            <p:txEl>
                                              <p:pRg st="3" end="3"/>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animEffect transition="in" filter="fade">
                                      <p:cBhvr>
                                        <p:cTn id="41" dur="500"/>
                                        <p:tgtEl>
                                          <p:spTgt spid="4">
                                            <p:txEl>
                                              <p:pRg st="4" end="4"/>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animEffect transition="in" filter="fade">
                                      <p:cBhvr>
                                        <p:cTn id="44"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1F5E87-699B-4A20-8D87-A9D051B0CA06}"/>
              </a:ext>
            </a:extLst>
          </p:cNvPr>
          <p:cNvSpPr>
            <a:spLocks noGrp="1"/>
          </p:cNvSpPr>
          <p:nvPr>
            <p:ph type="title"/>
          </p:nvPr>
        </p:nvSpPr>
        <p:spPr>
          <a:xfrm>
            <a:off x="838200" y="1412488"/>
            <a:ext cx="2899189" cy="4363844"/>
          </a:xfrm>
        </p:spPr>
        <p:txBody>
          <a:bodyPr anchor="t">
            <a:normAutofit/>
          </a:bodyPr>
          <a:lstStyle/>
          <a:p>
            <a:r>
              <a:rPr lang="en-US" sz="4000">
                <a:solidFill>
                  <a:srgbClr val="FFFFFF"/>
                </a:solidFill>
              </a:rPr>
              <a:t>A New Metric – Success in Future Courses</a:t>
            </a:r>
          </a:p>
        </p:txBody>
      </p:sp>
      <p:sp>
        <p:nvSpPr>
          <p:cNvPr id="3" name="Content Placeholder 2">
            <a:extLst>
              <a:ext uri="{FF2B5EF4-FFF2-40B4-BE49-F238E27FC236}">
                <a16:creationId xmlns:a16="http://schemas.microsoft.com/office/drawing/2014/main" id="{4474D9E9-A3FB-4579-9B1B-587803509BCE}"/>
              </a:ext>
            </a:extLst>
          </p:cNvPr>
          <p:cNvSpPr>
            <a:spLocks noGrp="1"/>
          </p:cNvSpPr>
          <p:nvPr>
            <p:ph sz="half" idx="1"/>
          </p:nvPr>
        </p:nvSpPr>
        <p:spPr>
          <a:xfrm>
            <a:off x="4380855" y="1412489"/>
            <a:ext cx="3427283" cy="4363844"/>
          </a:xfrm>
        </p:spPr>
        <p:txBody>
          <a:bodyPr>
            <a:normAutofit/>
          </a:bodyPr>
          <a:lstStyle/>
          <a:p>
            <a:r>
              <a:rPr lang="en-US" sz="1900" dirty="0"/>
              <a:t>This is another metric we should be adding to our repertoire</a:t>
            </a:r>
          </a:p>
          <a:p>
            <a:r>
              <a:rPr lang="en-US" sz="1900" dirty="0"/>
              <a:t>It measures how well a student does in future courses</a:t>
            </a:r>
          </a:p>
          <a:p>
            <a:r>
              <a:rPr lang="en-US" sz="1900" dirty="0"/>
              <a:t>Like all metrics, there are also unwanted data points that we unfortunately cannot screen out</a:t>
            </a:r>
          </a:p>
          <a:p>
            <a:r>
              <a:rPr lang="en-US" sz="1900" dirty="0"/>
              <a:t>However, taken in the context with other measurements, can be used to better assess programmatic health</a:t>
            </a:r>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3ACB696-AE87-4082-A31F-29B892B2D986}"/>
              </a:ext>
            </a:extLst>
          </p:cNvPr>
          <p:cNvSpPr>
            <a:spLocks noGrp="1"/>
          </p:cNvSpPr>
          <p:nvPr>
            <p:ph sz="half" idx="2"/>
          </p:nvPr>
        </p:nvSpPr>
        <p:spPr>
          <a:xfrm>
            <a:off x="8451604" y="1412489"/>
            <a:ext cx="3197701" cy="4363844"/>
          </a:xfrm>
        </p:spPr>
        <p:txBody>
          <a:bodyPr>
            <a:normAutofit/>
          </a:bodyPr>
          <a:lstStyle/>
          <a:p>
            <a:r>
              <a:rPr lang="en-US" sz="1700" dirty="0"/>
              <a:t>Pros</a:t>
            </a:r>
          </a:p>
          <a:p>
            <a:pPr lvl="1"/>
            <a:r>
              <a:rPr lang="en-US" sz="1700" dirty="0"/>
              <a:t>It can measure how well fundamental knowledge is being retained (indirectly) via how well their grades track between courses</a:t>
            </a:r>
          </a:p>
          <a:p>
            <a:pPr lvl="1"/>
            <a:r>
              <a:rPr lang="en-US" sz="1700" dirty="0"/>
              <a:t>Averages out instructor contributions and local trends</a:t>
            </a:r>
          </a:p>
          <a:p>
            <a:r>
              <a:rPr lang="en-US" sz="1700" dirty="0"/>
              <a:t>Cons</a:t>
            </a:r>
          </a:p>
          <a:p>
            <a:pPr lvl="1"/>
            <a:r>
              <a:rPr lang="en-US" sz="1700" dirty="0"/>
              <a:t>Requires larger windows of time to measure</a:t>
            </a:r>
          </a:p>
          <a:p>
            <a:pPr lvl="1"/>
            <a:r>
              <a:rPr lang="en-US" sz="1700" dirty="0"/>
              <a:t>Doesn’t factor in course difficulty</a:t>
            </a:r>
          </a:p>
          <a:p>
            <a:pPr lvl="1"/>
            <a:r>
              <a:rPr lang="en-US" sz="1700" dirty="0"/>
              <a:t>Assumes students took </a:t>
            </a:r>
            <a:r>
              <a:rPr lang="en-US" sz="1700"/>
              <a:t>the previous unit here</a:t>
            </a:r>
            <a:endParaRPr lang="en-US" sz="1700" dirty="0"/>
          </a:p>
        </p:txBody>
      </p:sp>
    </p:spTree>
    <p:extLst>
      <p:ext uri="{BB962C8B-B14F-4D97-AF65-F5344CB8AC3E}">
        <p14:creationId xmlns:p14="http://schemas.microsoft.com/office/powerpoint/2010/main" val="420291817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500"/>
                                        <p:tgtEl>
                                          <p:spTgt spid="4">
                                            <p:txEl>
                                              <p:pRg st="1" end="1"/>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fade">
                                      <p:cBhvr>
                                        <p:cTn id="33" dur="500"/>
                                        <p:tgtEl>
                                          <p:spTgt spid="4">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3" end="3"/>
                                            </p:txEl>
                                          </p:spTgt>
                                        </p:tgtEl>
                                        <p:attrNameLst>
                                          <p:attrName>style.visibility</p:attrName>
                                        </p:attrNameLst>
                                      </p:cBhvr>
                                      <p:to>
                                        <p:strVal val="visible"/>
                                      </p:to>
                                    </p:set>
                                    <p:animEffect transition="in" filter="fade">
                                      <p:cBhvr>
                                        <p:cTn id="38" dur="500"/>
                                        <p:tgtEl>
                                          <p:spTgt spid="4">
                                            <p:txEl>
                                              <p:pRg st="3" end="3"/>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animEffect transition="in" filter="fade">
                                      <p:cBhvr>
                                        <p:cTn id="41" dur="500"/>
                                        <p:tgtEl>
                                          <p:spTgt spid="4">
                                            <p:txEl>
                                              <p:pRg st="4" end="4"/>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animEffect transition="in" filter="fade">
                                      <p:cBhvr>
                                        <p:cTn id="44" dur="500"/>
                                        <p:tgtEl>
                                          <p:spTgt spid="4">
                                            <p:txEl>
                                              <p:pRg st="5" end="5"/>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767289-D31B-4931-9882-B396059C51C6}"/>
              </a:ext>
            </a:extLst>
          </p:cNvPr>
          <p:cNvSpPr>
            <a:spLocks noGrp="1"/>
          </p:cNvSpPr>
          <p:nvPr>
            <p:ph type="title"/>
          </p:nvPr>
        </p:nvSpPr>
        <p:spPr>
          <a:xfrm>
            <a:off x="804672" y="1412489"/>
            <a:ext cx="2871095" cy="2156621"/>
          </a:xfrm>
        </p:spPr>
        <p:txBody>
          <a:bodyPr anchor="t">
            <a:normAutofit/>
          </a:bodyPr>
          <a:lstStyle/>
          <a:p>
            <a:r>
              <a:rPr lang="en-US" sz="3600">
                <a:solidFill>
                  <a:srgbClr val="FFFFFF"/>
                </a:solidFill>
              </a:rPr>
              <a:t>The Study: Overview</a:t>
            </a:r>
          </a:p>
        </p:txBody>
      </p:sp>
      <p:sp>
        <p:nvSpPr>
          <p:cNvPr id="3" name="Content Placeholder 2">
            <a:extLst>
              <a:ext uri="{FF2B5EF4-FFF2-40B4-BE49-F238E27FC236}">
                <a16:creationId xmlns:a16="http://schemas.microsoft.com/office/drawing/2014/main" id="{DA974B43-1141-4202-9704-4E2F2432BA0F}"/>
              </a:ext>
            </a:extLst>
          </p:cNvPr>
          <p:cNvSpPr>
            <a:spLocks noGrp="1"/>
          </p:cNvSpPr>
          <p:nvPr>
            <p:ph sz="half" idx="1"/>
          </p:nvPr>
        </p:nvSpPr>
        <p:spPr>
          <a:xfrm>
            <a:off x="4421332" y="1412489"/>
            <a:ext cx="3703741" cy="4363844"/>
          </a:xfrm>
        </p:spPr>
        <p:txBody>
          <a:bodyPr>
            <a:normAutofit/>
          </a:bodyPr>
          <a:lstStyle/>
          <a:p>
            <a:r>
              <a:rPr lang="en-US" sz="2000" dirty="0"/>
              <a:t>I asked Wake Tech IE to give me the grade-pairs of students who took sequenced courses, e.g., 151/152</a:t>
            </a:r>
          </a:p>
          <a:p>
            <a:r>
              <a:rPr lang="en-US" sz="2000" dirty="0"/>
              <a:t>I plotted the students grade in the first course (e.g., 151) versus their grade in the subsequent course (e.g., 152)</a:t>
            </a:r>
          </a:p>
          <a:p>
            <a:r>
              <a:rPr lang="en-US" sz="2000" dirty="0"/>
              <a:t>Obviously they had to get a C or higher in the previous course to move on</a:t>
            </a:r>
          </a:p>
        </p:txBody>
      </p:sp>
      <p:sp>
        <p:nvSpPr>
          <p:cNvPr id="4" name="Content Placeholder 3">
            <a:extLst>
              <a:ext uri="{FF2B5EF4-FFF2-40B4-BE49-F238E27FC236}">
                <a16:creationId xmlns:a16="http://schemas.microsoft.com/office/drawing/2014/main" id="{0499723A-EC37-41E5-8851-63678ECAB6E3}"/>
              </a:ext>
            </a:extLst>
          </p:cNvPr>
          <p:cNvSpPr>
            <a:spLocks noGrp="1"/>
          </p:cNvSpPr>
          <p:nvPr>
            <p:ph sz="half" idx="2"/>
          </p:nvPr>
        </p:nvSpPr>
        <p:spPr>
          <a:xfrm>
            <a:off x="8451604" y="1412489"/>
            <a:ext cx="3530846" cy="4363844"/>
          </a:xfrm>
        </p:spPr>
        <p:txBody>
          <a:bodyPr>
            <a:normAutofit/>
          </a:bodyPr>
          <a:lstStyle/>
          <a:p>
            <a:r>
              <a:rPr lang="en-US" sz="1900" dirty="0"/>
              <a:t>The core courses were looked at (151/152/251/252), but the script written for this can be adapted to handle all sequenced courses and all majors, if need be – the limitation in the IE office request (this one took three months)</a:t>
            </a:r>
          </a:p>
          <a:p>
            <a:r>
              <a:rPr lang="en-US" sz="1900" dirty="0"/>
              <a:t>Sets were broken down by demographic and mode of delivery</a:t>
            </a:r>
          </a:p>
          <a:p>
            <a:r>
              <a:rPr lang="en-US" sz="1900" dirty="0"/>
              <a:t>Sets with less than 100 students were ignored</a:t>
            </a:r>
          </a:p>
        </p:txBody>
      </p:sp>
    </p:spTree>
    <p:extLst>
      <p:ext uri="{BB962C8B-B14F-4D97-AF65-F5344CB8AC3E}">
        <p14:creationId xmlns:p14="http://schemas.microsoft.com/office/powerpoint/2010/main" val="386961227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fade">
                                      <p:cBhvr>
                                        <p:cTn id="3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2166</TotalTime>
  <Words>3516</Words>
  <Application>Microsoft Office PowerPoint</Application>
  <PresentationFormat>Widescreen</PresentationFormat>
  <Paragraphs>339</Paragraphs>
  <Slides>42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Modality Effects on Future Student Success</vt:lpstr>
      <vt:lpstr>Bad Faith Argument: Our students are doing well overall</vt:lpstr>
      <vt:lpstr>What is the average college degree?</vt:lpstr>
      <vt:lpstr>Bad Faith Argument: When are they going to need this?</vt:lpstr>
      <vt:lpstr>Chemical Engineering</vt:lpstr>
      <vt:lpstr>Across Majors</vt:lpstr>
      <vt:lpstr>Measuring Success</vt:lpstr>
      <vt:lpstr>A New Metric – Success in Future Courses</vt:lpstr>
      <vt:lpstr>The Study: Overview</vt:lpstr>
      <vt:lpstr>The Study: Methodology</vt:lpstr>
      <vt:lpstr>Overall (all course pairs)</vt:lpstr>
      <vt:lpstr>151-152 Versus Baseline</vt:lpstr>
      <vt:lpstr>151-251 Versus Baseline</vt:lpstr>
      <vt:lpstr>251-252 Versus Baseline</vt:lpstr>
      <vt:lpstr>Overall – Ethnicity</vt:lpstr>
      <vt:lpstr>White/Caucasian</vt:lpstr>
      <vt:lpstr>Asian</vt:lpstr>
      <vt:lpstr>Black/African American</vt:lpstr>
      <vt:lpstr>Hispanic</vt:lpstr>
      <vt:lpstr>Multiracial Students</vt:lpstr>
      <vt:lpstr>Ethnicity and Starting Grade Distribution</vt:lpstr>
      <vt:lpstr>Breakdown Verses Deployment (Data)</vt:lpstr>
      <vt:lpstr>Breakdown Verses Deployment (Discussion)</vt:lpstr>
      <vt:lpstr>How Groups Are Finishing (Data)</vt:lpstr>
      <vt:lpstr>How Groups Are Finishing (Discussion)</vt:lpstr>
      <vt:lpstr>Overall Verses Deployment</vt:lpstr>
      <vt:lpstr>Starting Online, Finishing Online</vt:lpstr>
      <vt:lpstr>Starting Online, Finishing Hybrid</vt:lpstr>
      <vt:lpstr>Starting Online, Finishing In-Person</vt:lpstr>
      <vt:lpstr>Starting In-Person, Finishing Online</vt:lpstr>
      <vt:lpstr>Starting In-Person, Finishing Hybrid</vt:lpstr>
      <vt:lpstr>Starting In-Person, Finishing In-Person</vt:lpstr>
      <vt:lpstr>Comparing Between Data Sets</vt:lpstr>
      <vt:lpstr>The Labs – Online Verses Online/Hybrid</vt:lpstr>
      <vt:lpstr>The Lectures – Online Verses Hybrid/In-person</vt:lpstr>
      <vt:lpstr>The Labs – Online Verses Online/Hybrid</vt:lpstr>
      <vt:lpstr>The Lectures – In-Person Verses Hybrid-Online</vt:lpstr>
      <vt:lpstr>Switching Students Entirely</vt:lpstr>
      <vt:lpstr>Bad Faith Argument: Students are warming up to online courses</vt:lpstr>
      <vt:lpstr>Ask yourself the following…</vt:lpstr>
      <vt:lpstr>Students are dumb (and it’s not their fault)</vt:lpstr>
      <vt:lpstr>Conclusions (so far)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Teaching</dc:title>
  <dc:creator>Michael Stewart</dc:creator>
  <cp:lastModifiedBy>Michael Stewart</cp:lastModifiedBy>
  <cp:revision>19</cp:revision>
  <dcterms:created xsi:type="dcterms:W3CDTF">2022-05-29T13:41:46Z</dcterms:created>
  <dcterms:modified xsi:type="dcterms:W3CDTF">2023-01-31T18:54:20Z</dcterms:modified>
</cp:coreProperties>
</file>